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1" r:id="rId7"/>
    <p:sldId id="262" r:id="rId8"/>
    <p:sldId id="272" r:id="rId9"/>
    <p:sldId id="269" r:id="rId10"/>
    <p:sldId id="270" r:id="rId11"/>
    <p:sldId id="274" r:id="rId12"/>
    <p:sldId id="273" r:id="rId13"/>
    <p:sldId id="263" r:id="rId14"/>
    <p:sldId id="264" r:id="rId15"/>
    <p:sldId id="265" r:id="rId16"/>
    <p:sldId id="266" r:id="rId17"/>
    <p:sldId id="267" r:id="rId18"/>
    <p:sldId id="268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9E36-5F10-104C-A3A4-47DC40F49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4CEC3-C30C-4D42-980B-A795EAC10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Avenir Next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8735A-BC2A-1844-AB42-2E6B55CF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0FE61-85E1-344A-B5E9-E376659C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E1EDE-6BBF-AB40-BFB4-9FDAEE71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87565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6962-7DCD-CD47-9E75-2D763F86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90D0C-86A9-2348-93BF-BE978F6CC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Avenir Next" panose="020B0503020202020204" pitchFamily="34" charset="0"/>
              </a:defRPr>
            </a:lvl1pPr>
            <a:lvl2pPr>
              <a:defRPr b="0" i="0">
                <a:latin typeface="Avenir Next" panose="020B0503020202020204" pitchFamily="34" charset="0"/>
              </a:defRPr>
            </a:lvl2pPr>
            <a:lvl3pPr>
              <a:defRPr b="0" i="0">
                <a:latin typeface="Avenir Next" panose="020B0503020202020204" pitchFamily="34" charset="0"/>
              </a:defRPr>
            </a:lvl3pPr>
            <a:lvl4pPr>
              <a:defRPr b="0" i="0">
                <a:latin typeface="Avenir Next" panose="020B0503020202020204" pitchFamily="34" charset="0"/>
              </a:defRPr>
            </a:lvl4pPr>
            <a:lvl5pPr>
              <a:defRPr b="0" i="0">
                <a:latin typeface="Avenir Next" panose="020B0503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AAB8D-DEC7-BC4B-A4BD-B751FF89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3E65D-CB8C-9240-9CBE-506867457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675DA-7A29-C14E-BF8F-CC430BC3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94693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D094D-AF7D-5B44-9FCF-86239B6C7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43D16-083F-2343-853C-A81CBD998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Avenir Next" panose="020B0503020202020204" pitchFamily="34" charset="0"/>
              </a:defRPr>
            </a:lvl1pPr>
            <a:lvl2pPr>
              <a:defRPr b="0" i="0">
                <a:latin typeface="Avenir Next" panose="020B0503020202020204" pitchFamily="34" charset="0"/>
              </a:defRPr>
            </a:lvl2pPr>
            <a:lvl3pPr>
              <a:defRPr b="0" i="0">
                <a:latin typeface="Avenir Next" panose="020B0503020202020204" pitchFamily="34" charset="0"/>
              </a:defRPr>
            </a:lvl3pPr>
            <a:lvl4pPr>
              <a:defRPr b="0" i="0">
                <a:latin typeface="Avenir Next" panose="020B0503020202020204" pitchFamily="34" charset="0"/>
              </a:defRPr>
            </a:lvl4pPr>
            <a:lvl5pPr>
              <a:defRPr b="0" i="0">
                <a:latin typeface="Avenir Next" panose="020B0503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E7039-AA4C-A240-92B3-EA7D0C32E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D63C6-E2F0-1247-821F-2102D4C75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6F08B-E1C1-5D49-BB32-ACBCA6A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0999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AC85-BE7F-8E43-8B99-302D1878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1DB9-E318-C84E-88AB-B21F596A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  <a:lvl2pPr>
              <a:defRPr b="0" i="0">
                <a:latin typeface="Avenir Next" panose="020B0503020202020204" pitchFamily="34" charset="0"/>
              </a:defRPr>
            </a:lvl2pPr>
            <a:lvl3pPr>
              <a:defRPr b="0" i="0">
                <a:latin typeface="Avenir Next" panose="020B0503020202020204" pitchFamily="34" charset="0"/>
              </a:defRPr>
            </a:lvl3pPr>
            <a:lvl4pPr>
              <a:defRPr b="0" i="0">
                <a:latin typeface="Avenir Next" panose="020B0503020202020204" pitchFamily="34" charset="0"/>
              </a:defRPr>
            </a:lvl4pPr>
            <a:lvl5pPr>
              <a:defRPr b="0" i="0">
                <a:latin typeface="Avenir Next" panose="020B0503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B30E7-1D40-3747-AD49-30DE30A9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C34D0-DF3E-824E-A5A1-217C7CF1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122A6-C7FE-F448-A020-E7CF6AAD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73067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8EE3-8EF5-2549-9504-0BBAB905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DF533-9CBD-804B-B1F8-FEA36AE72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BC049-C7A6-2447-9EFF-36C10FE1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B9A85-FF3B-904F-BDC7-24A500DB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0EF7-E535-4044-88B2-8198E746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13543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2120-DB62-4D43-8525-6027BF99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651CE-6B5F-504D-9EA9-840F9BC12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  <a:lvl2pPr>
              <a:defRPr b="0" i="0">
                <a:latin typeface="Avenir Next" panose="020B0503020202020204" pitchFamily="34" charset="0"/>
              </a:defRPr>
            </a:lvl2pPr>
            <a:lvl3pPr>
              <a:defRPr b="0" i="0">
                <a:latin typeface="Avenir Next" panose="020B0503020202020204" pitchFamily="34" charset="0"/>
              </a:defRPr>
            </a:lvl3pPr>
            <a:lvl4pPr>
              <a:defRPr b="0" i="0">
                <a:latin typeface="Avenir Next" panose="020B0503020202020204" pitchFamily="34" charset="0"/>
              </a:defRPr>
            </a:lvl4pPr>
            <a:lvl5pPr>
              <a:defRPr b="0" i="0">
                <a:latin typeface="Avenir Next" panose="020B0503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MX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2812F-94C7-4743-8299-049A8712F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  <a:lvl2pPr>
              <a:defRPr b="0" i="0">
                <a:latin typeface="Avenir Next" panose="020B0503020202020204" pitchFamily="34" charset="0"/>
              </a:defRPr>
            </a:lvl2pPr>
            <a:lvl3pPr>
              <a:defRPr b="0" i="0">
                <a:latin typeface="Avenir Next" panose="020B0503020202020204" pitchFamily="34" charset="0"/>
              </a:defRPr>
            </a:lvl3pPr>
            <a:lvl4pPr>
              <a:defRPr b="0" i="0">
                <a:latin typeface="Avenir Next" panose="020B0503020202020204" pitchFamily="34" charset="0"/>
              </a:defRPr>
            </a:lvl4pPr>
            <a:lvl5pPr>
              <a:defRPr b="0" i="0">
                <a:latin typeface="Avenir Next" panose="020B0503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MX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EE6CB-5653-F64A-9F5E-138B12D3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88430-F34A-E74E-B88C-9F76E5B0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EDFA-2562-0D47-B1D0-AE2027E0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49174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D79A-1872-534E-9005-B8D8F46CA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0412C-AC0F-D24B-BE06-A0AED41E4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Avenir Next" panose="020B05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211E1-6998-0B49-B48D-DB84CEC68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  <a:lvl2pPr>
              <a:defRPr b="0" i="0">
                <a:latin typeface="Avenir Next" panose="020B0503020202020204" pitchFamily="34" charset="0"/>
              </a:defRPr>
            </a:lvl2pPr>
            <a:lvl3pPr>
              <a:defRPr b="0" i="0">
                <a:latin typeface="Avenir Next" panose="020B0503020202020204" pitchFamily="34" charset="0"/>
              </a:defRPr>
            </a:lvl3pPr>
            <a:lvl4pPr>
              <a:defRPr b="0" i="0">
                <a:latin typeface="Avenir Next" panose="020B0503020202020204" pitchFamily="34" charset="0"/>
              </a:defRPr>
            </a:lvl4pPr>
            <a:lvl5pPr>
              <a:defRPr b="0" i="0">
                <a:latin typeface="Avenir Next" panose="020B0503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6DAE1-E70C-C044-A0CD-0ECF23915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Avenir Next" panose="020B05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1AD3CD-30AC-CA4E-9098-6FB51F3C7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  <a:lvl2pPr>
              <a:defRPr b="0" i="0">
                <a:latin typeface="Avenir Next" panose="020B0503020202020204" pitchFamily="34" charset="0"/>
              </a:defRPr>
            </a:lvl2pPr>
            <a:lvl3pPr>
              <a:defRPr b="0" i="0">
                <a:latin typeface="Avenir Next" panose="020B0503020202020204" pitchFamily="34" charset="0"/>
              </a:defRPr>
            </a:lvl3pPr>
            <a:lvl4pPr>
              <a:defRPr b="0" i="0">
                <a:latin typeface="Avenir Next" panose="020B0503020202020204" pitchFamily="34" charset="0"/>
              </a:defRPr>
            </a:lvl4pPr>
            <a:lvl5pPr>
              <a:defRPr b="0" i="0">
                <a:latin typeface="Avenir Next" panose="020B0503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MX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CF9CB-7A6D-3943-BA12-F864761F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2B098-2EFF-434B-BA7C-49BAEDD5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D51B17-E82E-B145-BD0C-0F31AD07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92092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A0B6-817A-4B46-B277-29AC486B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4BB3BA-CAC5-8142-A6EB-82713880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B390D-9DDC-2241-8FA7-D0639940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1E089-6116-7540-A841-597C57A6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954219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7C932-310C-894B-9959-CBD28C9C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7122A-DA91-F045-8AE2-51120AF4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7C70B-80AB-8144-A49C-5C513C87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1223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C3C4-2D2C-314E-ACFB-FD662FA4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26D9C-2406-A245-801C-3F037D7A5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Avenir Next" panose="020B0503020202020204" pitchFamily="34" charset="0"/>
              </a:defRPr>
            </a:lvl1pPr>
            <a:lvl2pPr>
              <a:defRPr sz="2800" b="0" i="0">
                <a:latin typeface="Avenir Next" panose="020B0503020202020204" pitchFamily="34" charset="0"/>
              </a:defRPr>
            </a:lvl2pPr>
            <a:lvl3pPr>
              <a:defRPr sz="2400" b="0" i="0">
                <a:latin typeface="Avenir Next" panose="020B0503020202020204" pitchFamily="34" charset="0"/>
              </a:defRPr>
            </a:lvl3pPr>
            <a:lvl4pPr>
              <a:defRPr sz="2000" b="0" i="0">
                <a:latin typeface="Avenir Next" panose="020B0503020202020204" pitchFamily="34" charset="0"/>
              </a:defRPr>
            </a:lvl4pPr>
            <a:lvl5pPr>
              <a:defRPr sz="2000" b="0" i="0">
                <a:latin typeface="Avenir Next" panose="020B0503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MX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FA05D-A857-F844-B8BB-88BE76C36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Avenir Next" panose="020B0503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3934-BE01-BD44-9E23-858012EC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F8E66-1DF0-3E4D-B874-6AE5B026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9984E-1991-734B-B837-591A837F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17633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0A4F-044D-8443-AE8C-FC93CAD48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CAF93-6987-8845-B7F5-AABDB67FF3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Avenir Next" panose="020B0503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EFFB0-5499-C64D-88DE-842968121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Avenir Next" panose="020B0503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8239C-0B6E-784B-BFA8-85A369FD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64D50-08EA-D846-95B5-5B0154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022D5-B4F5-E440-ABCE-004FC9C4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97168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402E99-5681-CC4C-A784-99FDEF867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D9B25-9508-9F43-A724-4A5F1CBE2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C0C21-47A1-6440-B5FA-024B19391E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9159BB62-F7E4-5E43-8C57-9CC9D4ED9B97}" type="datetimeFigureOut">
              <a:rPr lang="en-MX" smtClean="0"/>
              <a:pPr/>
              <a:t>29/08/21</a:t>
            </a:fld>
            <a:endParaRPr lang="en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32FA0-A412-634E-8B08-A9FECE120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C2579-C18D-BE45-9F38-D425FCE38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3C4D5309-1AA8-C148-B740-C2E0D7C628B9}" type="slidenum">
              <a:rPr lang="en-MX" smtClean="0"/>
              <a:pPr/>
              <a:t>‹#›</a:t>
            </a:fld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06731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15056-659B-E54E-95A9-B0DA2CD70735}"/>
              </a:ext>
            </a:extLst>
          </p:cNvPr>
          <p:cNvSpPr txBox="1"/>
          <p:nvPr/>
        </p:nvSpPr>
        <p:spPr>
          <a:xfrm>
            <a:off x="4886325" y="3771900"/>
            <a:ext cx="7029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Visualización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 de </a:t>
            </a:r>
          </a:p>
          <a:p>
            <a:pPr algn="ctr"/>
            <a:r>
              <a:rPr lang="en-GB" sz="2800" dirty="0" err="1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datos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GB" sz="2800" dirty="0" err="1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multivariantes</a:t>
            </a:r>
            <a:endParaRPr lang="en-GB" sz="2800" dirty="0">
              <a:solidFill>
                <a:schemeClr val="accent1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04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1503C7A7-D935-4D44-9A40-FBA4B4780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34969"/>
              </p:ext>
            </p:extLst>
          </p:nvPr>
        </p:nvGraphicFramePr>
        <p:xfrm>
          <a:off x="704237" y="1854370"/>
          <a:ext cx="10774819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5544">
                  <a:extLst>
                    <a:ext uri="{9D8B030D-6E8A-4147-A177-3AD203B41FA5}">
                      <a16:colId xmlns:a16="http://schemas.microsoft.com/office/drawing/2014/main" val="418154109"/>
                    </a:ext>
                  </a:extLst>
                </a:gridCol>
                <a:gridCol w="1843087">
                  <a:extLst>
                    <a:ext uri="{9D8B030D-6E8A-4147-A177-3AD203B41FA5}">
                      <a16:colId xmlns:a16="http://schemas.microsoft.com/office/drawing/2014/main" val="171218670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556897666"/>
                    </a:ext>
                  </a:extLst>
                </a:gridCol>
                <a:gridCol w="2043113">
                  <a:extLst>
                    <a:ext uri="{9D8B030D-6E8A-4147-A177-3AD203B41FA5}">
                      <a16:colId xmlns:a16="http://schemas.microsoft.com/office/drawing/2014/main" val="4247124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¿Ha </a:t>
                      </a:r>
                      <a:r>
                        <a:rPr lang="en-GB" dirty="0" err="1"/>
                        <a:t>alcanzado</a:t>
                      </a:r>
                      <a:r>
                        <a:rPr lang="en-GB" dirty="0"/>
                        <a:t> el </a:t>
                      </a:r>
                      <a:r>
                        <a:rPr lang="en-GB" dirty="0" err="1"/>
                        <a:t>nivel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educación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más</a:t>
                      </a:r>
                      <a:r>
                        <a:rPr lang="en-GB" dirty="0"/>
                        <a:t> alto?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Mujer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Hombre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071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Menos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grado</a:t>
                      </a:r>
                      <a:r>
                        <a:rPr lang="en-GB" dirty="0"/>
                        <a:t> 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644    (11.60%) 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687  </a:t>
                      </a:r>
                      <a:r>
                        <a:rPr lang="en-GB" dirty="0"/>
                        <a:t>(12.40%)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1331  </a:t>
                      </a:r>
                      <a:r>
                        <a:rPr lang="en-GB" dirty="0"/>
                        <a:t>(24.00%)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68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Grado de HS o 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552   (  9.90%)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 614 </a:t>
                      </a:r>
                      <a:r>
                        <a:rPr lang="en-GB" dirty="0"/>
                        <a:t> (11.10%)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1166  </a:t>
                      </a:r>
                      <a:r>
                        <a:rPr lang="en-GB" dirty="0"/>
                        <a:t>(21.00%)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2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Alguna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universidad</a:t>
                      </a:r>
                      <a:r>
                        <a:rPr lang="en-GB" dirty="0"/>
                        <a:t> o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894   (16.10%)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762  </a:t>
                      </a:r>
                      <a:r>
                        <a:rPr lang="en-GB" dirty="0"/>
                        <a:t> (13.70%)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1656  </a:t>
                      </a:r>
                      <a:r>
                        <a:rPr lang="en-GB" dirty="0"/>
                        <a:t>(29.80%)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34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Título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universitario</a:t>
                      </a:r>
                      <a:r>
                        <a:rPr lang="en-GB" dirty="0"/>
                        <a:t> o superior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724   (13.00%)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672  </a:t>
                      </a:r>
                      <a:r>
                        <a:rPr lang="en-GB" dirty="0"/>
                        <a:t> (12.10%)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1396  </a:t>
                      </a:r>
                      <a:r>
                        <a:rPr lang="en-GB" dirty="0"/>
                        <a:t> (25.20%)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2814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2735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5549  (100.00%)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50078"/>
                  </a:ext>
                </a:extLst>
              </a:tr>
            </a:tbl>
          </a:graphicData>
        </a:graphic>
      </p:graphicFrame>
      <p:cxnSp>
        <p:nvCxnSpPr>
          <p:cNvPr id="4" name="4 Conector recto">
            <a:extLst>
              <a:ext uri="{FF2B5EF4-FFF2-40B4-BE49-F238E27FC236}">
                <a16:creationId xmlns:a16="http://schemas.microsoft.com/office/drawing/2014/main" id="{B1B11FDF-83BF-1549-A83F-C8CDCC1B27EE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3F57F6-F850-C840-B29A-A68AD3C1F41C}"/>
              </a:ext>
            </a:extLst>
          </p:cNvPr>
          <p:cNvSpPr txBox="1"/>
          <p:nvPr/>
        </p:nvSpPr>
        <p:spPr>
          <a:xfrm>
            <a:off x="395697" y="59107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Distribuciones condicionales del nivel educativo</a:t>
            </a:r>
          </a:p>
        </p:txBody>
      </p:sp>
    </p:spTree>
    <p:extLst>
      <p:ext uri="{BB962C8B-B14F-4D97-AF65-F5344CB8AC3E}">
        <p14:creationId xmlns:p14="http://schemas.microsoft.com/office/powerpoint/2010/main" val="1916039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1503C7A7-D935-4D44-9A40-FBA4B4780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21668"/>
              </p:ext>
            </p:extLst>
          </p:nvPr>
        </p:nvGraphicFramePr>
        <p:xfrm>
          <a:off x="783769" y="1325733"/>
          <a:ext cx="8588831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745">
                  <a:extLst>
                    <a:ext uri="{9D8B030D-6E8A-4147-A177-3AD203B41FA5}">
                      <a16:colId xmlns:a16="http://schemas.microsoft.com/office/drawing/2014/main" val="418154109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171218670"/>
                    </a:ext>
                  </a:extLst>
                </a:gridCol>
                <a:gridCol w="1730829">
                  <a:extLst>
                    <a:ext uri="{9D8B030D-6E8A-4147-A177-3AD203B41FA5}">
                      <a16:colId xmlns:a16="http://schemas.microsoft.com/office/drawing/2014/main" val="1556897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¿Ha </a:t>
                      </a:r>
                      <a:r>
                        <a:rPr lang="en-GB" dirty="0" err="1"/>
                        <a:t>alcanzado</a:t>
                      </a:r>
                      <a:r>
                        <a:rPr lang="en-GB" dirty="0"/>
                        <a:t> el </a:t>
                      </a:r>
                      <a:r>
                        <a:rPr lang="en-GB" dirty="0" err="1"/>
                        <a:t>nivel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educación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más</a:t>
                      </a:r>
                      <a:r>
                        <a:rPr lang="en-GB" dirty="0"/>
                        <a:t> alto?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Mujer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Hombre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071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Menos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grado</a:t>
                      </a:r>
                      <a:r>
                        <a:rPr lang="en-GB" dirty="0"/>
                        <a:t> 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644    (22.90%) 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687  </a:t>
                      </a:r>
                      <a:r>
                        <a:rPr lang="en-GB" dirty="0"/>
                        <a:t>(25.10%)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68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Grado de HS o 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552   ( 19.60%)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 614 </a:t>
                      </a:r>
                      <a:r>
                        <a:rPr lang="en-GB" dirty="0"/>
                        <a:t> (22.40%)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2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Alguna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universidad</a:t>
                      </a:r>
                      <a:r>
                        <a:rPr lang="en-GB" dirty="0"/>
                        <a:t> o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894   (31.80%)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762  </a:t>
                      </a:r>
                      <a:r>
                        <a:rPr lang="en-GB" dirty="0"/>
                        <a:t> (27.90%)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34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Título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universitario</a:t>
                      </a:r>
                      <a:r>
                        <a:rPr lang="en-GB" dirty="0"/>
                        <a:t> o superior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724   (25.70%)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672  </a:t>
                      </a:r>
                      <a:r>
                        <a:rPr lang="en-GB" dirty="0"/>
                        <a:t> (24.60%)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2814  (100.00%)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2735  (100.00%)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50078"/>
                  </a:ext>
                </a:extLst>
              </a:tr>
            </a:tbl>
          </a:graphicData>
        </a:graphic>
      </p:graphicFrame>
      <p:cxnSp>
        <p:nvCxnSpPr>
          <p:cNvPr id="4" name="4 Conector recto">
            <a:extLst>
              <a:ext uri="{FF2B5EF4-FFF2-40B4-BE49-F238E27FC236}">
                <a16:creationId xmlns:a16="http://schemas.microsoft.com/office/drawing/2014/main" id="{96197AF5-36A4-C743-A6FF-3ADBA453C34E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F8D3F7-2407-344B-9DC5-172A3653DCA8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Distribuciones condicionales del nivel educativo</a:t>
            </a:r>
          </a:p>
        </p:txBody>
      </p:sp>
    </p:spTree>
    <p:extLst>
      <p:ext uri="{BB962C8B-B14F-4D97-AF65-F5344CB8AC3E}">
        <p14:creationId xmlns:p14="http://schemas.microsoft.com/office/powerpoint/2010/main" val="332965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2F6F2E3-730D-1946-8627-7792439F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2859151"/>
            <a:ext cx="6743700" cy="4013200"/>
          </a:xfrm>
          <a:prstGeom prst="rect">
            <a:avLst/>
          </a:prstGeom>
        </p:spPr>
      </p:pic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2B336522-0381-8F4A-B1A7-F00B2B0E4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622710"/>
              </p:ext>
            </p:extLst>
          </p:nvPr>
        </p:nvGraphicFramePr>
        <p:xfrm>
          <a:off x="231319" y="1245675"/>
          <a:ext cx="858883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581">
                  <a:extLst>
                    <a:ext uri="{9D8B030D-6E8A-4147-A177-3AD203B41FA5}">
                      <a16:colId xmlns:a16="http://schemas.microsoft.com/office/drawing/2014/main" val="418154109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71218670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1556897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¿Ha </a:t>
                      </a:r>
                      <a:r>
                        <a:rPr lang="en-GB" dirty="0" err="1"/>
                        <a:t>alcanzado</a:t>
                      </a:r>
                      <a:r>
                        <a:rPr lang="en-GB" dirty="0"/>
                        <a:t> el </a:t>
                      </a:r>
                      <a:r>
                        <a:rPr lang="en-GB" dirty="0" err="1"/>
                        <a:t>nivel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educación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más</a:t>
                      </a:r>
                      <a:r>
                        <a:rPr lang="en-GB" dirty="0"/>
                        <a:t> alto?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Mujer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Hombre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071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Menos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grado</a:t>
                      </a:r>
                      <a:r>
                        <a:rPr lang="en-GB" dirty="0"/>
                        <a:t> 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644    (22.90%) 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687  </a:t>
                      </a:r>
                      <a:r>
                        <a:rPr lang="en-GB" dirty="0"/>
                        <a:t>(25.10%)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68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Grado de HS o 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552   ( 19.60%)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 614 </a:t>
                      </a:r>
                      <a:r>
                        <a:rPr lang="en-GB" dirty="0"/>
                        <a:t> (22.40%)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2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Alguna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universidad</a:t>
                      </a:r>
                      <a:r>
                        <a:rPr lang="en-GB" dirty="0"/>
                        <a:t> o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894   (31.80%)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762  </a:t>
                      </a:r>
                      <a:r>
                        <a:rPr lang="en-GB" dirty="0"/>
                        <a:t> (27.90%)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34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Título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universitario</a:t>
                      </a:r>
                      <a:r>
                        <a:rPr lang="en-GB" dirty="0"/>
                        <a:t> o superior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724   (25.70%)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672  </a:t>
                      </a:r>
                      <a:r>
                        <a:rPr lang="en-GB" dirty="0"/>
                        <a:t> (24.60%)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2814  (100.00%)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2735  (100.00%)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50078"/>
                  </a:ext>
                </a:extLst>
              </a:tr>
            </a:tbl>
          </a:graphicData>
        </a:graphic>
      </p:graphicFrame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240B6FB1-5DF4-B547-B804-2B3E591AA0B9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78BC26-AEBF-A248-AD33-704771E8EBE6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Gráfico de barras lado a lado del nivel educativo</a:t>
            </a:r>
          </a:p>
        </p:txBody>
      </p:sp>
    </p:spTree>
    <p:extLst>
      <p:ext uri="{BB962C8B-B14F-4D97-AF65-F5344CB8AC3E}">
        <p14:creationId xmlns:p14="http://schemas.microsoft.com/office/powerpoint/2010/main" val="791791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4A1945-2C9E-894E-AC08-7D615E1654B1}"/>
              </a:ext>
            </a:extLst>
          </p:cNvPr>
          <p:cNvSpPr txBox="1"/>
          <p:nvPr/>
        </p:nvSpPr>
        <p:spPr>
          <a:xfrm>
            <a:off x="1665514" y="2427514"/>
            <a:ext cx="748883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Avenir Next" panose="020B0503020202020204" pitchFamily="34" charset="0"/>
              </a:rPr>
              <a:t>¿</a:t>
            </a:r>
            <a:r>
              <a:rPr lang="en-GB" sz="2400" dirty="0" err="1">
                <a:latin typeface="Avenir Next" panose="020B0503020202020204" pitchFamily="34" charset="0"/>
              </a:rPr>
              <a:t>Cuál</a:t>
            </a:r>
            <a:r>
              <a:rPr lang="en-GB" sz="2400" dirty="0">
                <a:latin typeface="Avenir Next" panose="020B0503020202020204" pitchFamily="34" charset="0"/>
              </a:rPr>
              <a:t> es </a:t>
            </a:r>
            <a:r>
              <a:rPr lang="en-GB" sz="2400" dirty="0" err="1">
                <a:latin typeface="Avenir Next" panose="020B0503020202020204" pitchFamily="34" charset="0"/>
              </a:rPr>
              <a:t>tu</a:t>
            </a:r>
            <a:r>
              <a:rPr lang="en-GB" sz="2400" dirty="0">
                <a:latin typeface="Avenir Next" panose="020B0503020202020204" pitchFamily="34" charset="0"/>
              </a:rPr>
              <a:t> </a:t>
            </a:r>
            <a:r>
              <a:rPr lang="en-GB" sz="2400" dirty="0" err="1">
                <a:latin typeface="Avenir Next" panose="020B0503020202020204" pitchFamily="34" charset="0"/>
              </a:rPr>
              <a:t>edad</a:t>
            </a:r>
            <a:r>
              <a:rPr lang="en-GB" sz="2400" dirty="0">
                <a:latin typeface="Avenir Next" panose="020B050302020202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endParaRPr lang="en-GB" sz="2400" dirty="0">
              <a:latin typeface="Avenir Next" panose="020B05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 err="1">
                <a:latin typeface="Avenir Next" panose="020B0503020202020204" pitchFamily="34" charset="0"/>
              </a:rPr>
              <a:t>Midamos</a:t>
            </a:r>
            <a:r>
              <a:rPr lang="en-GB" sz="2400" dirty="0">
                <a:latin typeface="Avenir Next" panose="020B0503020202020204" pitchFamily="34" charset="0"/>
              </a:rPr>
              <a:t> </a:t>
            </a:r>
            <a:r>
              <a:rPr lang="en-GB" sz="2400" dirty="0" err="1">
                <a:latin typeface="Avenir Next" panose="020B0503020202020204" pitchFamily="34" charset="0"/>
              </a:rPr>
              <a:t>su</a:t>
            </a:r>
            <a:r>
              <a:rPr lang="en-GB" sz="2400" dirty="0">
                <a:latin typeface="Avenir Next" panose="020B0503020202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latin typeface="Avenir Next" panose="020B0503020202020204" pitchFamily="34" charset="0"/>
              </a:rPr>
              <a:t>- </a:t>
            </a:r>
            <a:r>
              <a:rPr lang="en-GB" sz="2400" dirty="0" err="1">
                <a:latin typeface="Avenir Next" panose="020B0503020202020204" pitchFamily="34" charset="0"/>
              </a:rPr>
              <a:t>Índice</a:t>
            </a:r>
            <a:r>
              <a:rPr lang="en-GB" sz="2400" dirty="0">
                <a:latin typeface="Avenir Next" panose="020B0503020202020204" pitchFamily="34" charset="0"/>
              </a:rPr>
              <a:t> de masa corporal (IMC)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latin typeface="Avenir Next" panose="020B0503020202020204" pitchFamily="34" charset="0"/>
              </a:rPr>
              <a:t>- </a:t>
            </a:r>
            <a:r>
              <a:rPr lang="en-GB" sz="2400" dirty="0" err="1">
                <a:latin typeface="Avenir Next" panose="020B0503020202020204" pitchFamily="34" charset="0"/>
              </a:rPr>
              <a:t>Presión</a:t>
            </a:r>
            <a:r>
              <a:rPr lang="en-GB" sz="2400" dirty="0">
                <a:latin typeface="Avenir Next" panose="020B0503020202020204" pitchFamily="34" charset="0"/>
              </a:rPr>
              <a:t> </a:t>
            </a:r>
            <a:r>
              <a:rPr lang="en-GB" sz="2400" dirty="0" err="1">
                <a:latin typeface="Avenir Next" panose="020B0503020202020204" pitchFamily="34" charset="0"/>
              </a:rPr>
              <a:t>sanguínea</a:t>
            </a:r>
            <a:endParaRPr lang="en-GB" sz="2400" dirty="0">
              <a:latin typeface="Avenir Next" panose="020B0503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sz="2400" dirty="0">
                <a:latin typeface="Avenir Next" panose="020B0503020202020204" pitchFamily="34" charset="0"/>
              </a:rPr>
              <a:t>- Nivel de </a:t>
            </a:r>
            <a:r>
              <a:rPr lang="en-GB" sz="2400" dirty="0" err="1">
                <a:latin typeface="Avenir Next" panose="020B0503020202020204" pitchFamily="34" charset="0"/>
              </a:rPr>
              <a:t>colesterol</a:t>
            </a:r>
            <a:endParaRPr lang="en-MX" sz="2400" dirty="0">
              <a:latin typeface="Avenir Next" panose="020B0503020202020204" pitchFamily="34" charset="0"/>
            </a:endParaRPr>
          </a:p>
        </p:txBody>
      </p:sp>
      <p:cxnSp>
        <p:nvCxnSpPr>
          <p:cNvPr id="4" name="4 Conector recto">
            <a:extLst>
              <a:ext uri="{FF2B5EF4-FFF2-40B4-BE49-F238E27FC236}">
                <a16:creationId xmlns:a16="http://schemas.microsoft.com/office/drawing/2014/main" id="{BA7EBFED-FC80-ED41-9F15-7456822BDEFB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5FFC94-FF03-6C4F-B683-60CF4064472E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Recopilación de datos cuantitativos multivariados</a:t>
            </a:r>
          </a:p>
        </p:txBody>
      </p:sp>
    </p:spTree>
    <p:extLst>
      <p:ext uri="{BB962C8B-B14F-4D97-AF65-F5344CB8AC3E}">
        <p14:creationId xmlns:p14="http://schemas.microsoft.com/office/powerpoint/2010/main" val="1529020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8B77AC-F673-014A-ABC3-ACF5C0FD4CA6}"/>
              </a:ext>
            </a:extLst>
          </p:cNvPr>
          <p:cNvSpPr/>
          <p:nvPr/>
        </p:nvSpPr>
        <p:spPr>
          <a:xfrm>
            <a:off x="631370" y="1879155"/>
            <a:ext cx="102414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X" sz="2400" dirty="0">
                <a:latin typeface="Avenir Next" panose="020B0503020202020204" pitchFamily="34" charset="0"/>
              </a:rPr>
              <a:t>Cuantitativo multivariante: </a:t>
            </a:r>
          </a:p>
          <a:p>
            <a:pPr lvl="1"/>
            <a:r>
              <a:rPr lang="en-MX" sz="2400" dirty="0">
                <a:latin typeface="Avenir Next" panose="020B0503020202020204" pitchFamily="34" charset="0"/>
              </a:rPr>
              <a:t>más de un rasgo medido adquiere un valor numérico por unidad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25E45-A577-2D43-8602-8697279049D8}"/>
              </a:ext>
            </a:extLst>
          </p:cNvPr>
          <p:cNvSpPr txBox="1"/>
          <p:nvPr/>
        </p:nvSpPr>
        <p:spPr>
          <a:xfrm>
            <a:off x="5431971" y="4332514"/>
            <a:ext cx="581229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 err="1">
                <a:latin typeface="Avenir Next" panose="020B0503020202020204" pitchFamily="34" charset="0"/>
              </a:rPr>
              <a:t>Cuantitativo</a:t>
            </a:r>
            <a:r>
              <a:rPr lang="en-GB" sz="2400" dirty="0">
                <a:latin typeface="Avenir Next" panose="020B0503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GB" sz="2400" dirty="0" err="1">
                <a:latin typeface="Avenir Next" panose="020B0503020202020204" pitchFamily="34" charset="0"/>
              </a:rPr>
              <a:t>adquiere</a:t>
            </a:r>
            <a:r>
              <a:rPr lang="en-GB" sz="2400" dirty="0">
                <a:latin typeface="Avenir Next" panose="020B0503020202020204" pitchFamily="34" charset="0"/>
              </a:rPr>
              <a:t> </a:t>
            </a:r>
            <a:r>
              <a:rPr lang="en-GB" sz="2400" dirty="0" err="1">
                <a:latin typeface="Avenir Next" panose="020B0503020202020204" pitchFamily="34" charset="0"/>
              </a:rPr>
              <a:t>valor</a:t>
            </a:r>
            <a:r>
              <a:rPr lang="en-GB" sz="2400" dirty="0">
                <a:latin typeface="Avenir Next" panose="020B0503020202020204" pitchFamily="34" charset="0"/>
              </a:rPr>
              <a:t> </a:t>
            </a:r>
            <a:r>
              <a:rPr lang="en-GB" sz="2400" dirty="0" err="1">
                <a:latin typeface="Avenir Next" panose="020B0503020202020204" pitchFamily="34" charset="0"/>
              </a:rPr>
              <a:t>numérico</a:t>
            </a:r>
            <a:endParaRPr lang="en-MX" sz="2400" dirty="0">
              <a:latin typeface="Avenir Next" panose="020B0503020202020204" pitchFamily="34" charset="0"/>
            </a:endParaRPr>
          </a:p>
        </p:txBody>
      </p:sp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E85D59BD-7103-5247-9FED-744EFE3F5D5F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52CA31-11CF-074D-9373-579DCA080390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¿Qué son los datos cuantitativos multivariados?</a:t>
            </a:r>
          </a:p>
        </p:txBody>
      </p:sp>
    </p:spTree>
    <p:extLst>
      <p:ext uri="{BB962C8B-B14F-4D97-AF65-F5344CB8AC3E}">
        <p14:creationId xmlns:p14="http://schemas.microsoft.com/office/powerpoint/2010/main" val="256406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A5DACE7-3583-534E-8272-DF82607A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70" y="1687513"/>
            <a:ext cx="4927600" cy="4711700"/>
          </a:xfrm>
          <a:prstGeom prst="rect">
            <a:avLst/>
          </a:prstGeom>
        </p:spPr>
      </p:pic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D5C814FA-BDA3-B847-A6FF-3B87CDBBD98A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F403F7-AB46-5A46-AE16-CA49AA321F69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Registro de datos cuantitativos multivariados</a:t>
            </a:r>
          </a:p>
        </p:txBody>
      </p:sp>
    </p:spTree>
    <p:extLst>
      <p:ext uri="{BB962C8B-B14F-4D97-AF65-F5344CB8AC3E}">
        <p14:creationId xmlns:p14="http://schemas.microsoft.com/office/powerpoint/2010/main" val="145762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D3A8D98-0EDC-864F-B42F-44A31963B1F2}"/>
              </a:ext>
            </a:extLst>
          </p:cNvPr>
          <p:cNvGrpSpPr/>
          <p:nvPr/>
        </p:nvGrpSpPr>
        <p:grpSpPr>
          <a:xfrm>
            <a:off x="467544" y="1841665"/>
            <a:ext cx="4274457" cy="3963599"/>
            <a:chOff x="711200" y="1337744"/>
            <a:chExt cx="5740400" cy="4667252"/>
          </a:xfrm>
        </p:grpSpPr>
        <p:pic>
          <p:nvPicPr>
            <p:cNvPr id="4" name="Picture 3" descr="Chart, histogram&#10;&#10;Description automatically generated">
              <a:extLst>
                <a:ext uri="{FF2B5EF4-FFF2-40B4-BE49-F238E27FC236}">
                  <a16:creationId xmlns:a16="http://schemas.microsoft.com/office/drawing/2014/main" id="{984D70FB-1CB0-2D4C-B749-48E08AF98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200" y="1712396"/>
              <a:ext cx="5740400" cy="4292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3EF1CF-7A2F-1147-A226-A661F5944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602" y="1337744"/>
              <a:ext cx="5233998" cy="417518"/>
            </a:xfrm>
            <a:prstGeom prst="rect">
              <a:avLst/>
            </a:prstGeom>
          </p:spPr>
        </p:pic>
      </p:grp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B4A071F3-49A5-0543-9C24-05BE98680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024" y="2710543"/>
            <a:ext cx="5203375" cy="3998890"/>
          </a:xfrm>
          <a:prstGeom prst="rect">
            <a:avLst/>
          </a:prstGeom>
        </p:spPr>
      </p:pic>
      <p:cxnSp>
        <p:nvCxnSpPr>
          <p:cNvPr id="8" name="4 Conector recto">
            <a:extLst>
              <a:ext uri="{FF2B5EF4-FFF2-40B4-BE49-F238E27FC236}">
                <a16:creationId xmlns:a16="http://schemas.microsoft.com/office/drawing/2014/main" id="{8167A09C-C528-104F-BA23-5F6EDC3EAE6F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28F90E-417A-9D49-8E76-BC4D7A233920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Visualización con histogramas univariados</a:t>
            </a:r>
          </a:p>
        </p:txBody>
      </p:sp>
    </p:spTree>
    <p:extLst>
      <p:ext uri="{BB962C8B-B14F-4D97-AF65-F5344CB8AC3E}">
        <p14:creationId xmlns:p14="http://schemas.microsoft.com/office/powerpoint/2010/main" val="311829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8571E39-E67B-7E4F-913C-02E81E53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41500"/>
            <a:ext cx="8331200" cy="3175000"/>
          </a:xfrm>
          <a:prstGeom prst="rect">
            <a:avLst/>
          </a:prstGeom>
        </p:spPr>
      </p:pic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6489DA30-F1E4-6C42-B5E6-E0EE68C32F7A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02382C-088B-FD4C-8E89-F4B692452E18}"/>
              </a:ext>
            </a:extLst>
          </p:cNvPr>
          <p:cNvSpPr txBox="1"/>
          <p:nvPr/>
        </p:nvSpPr>
        <p:spPr>
          <a:xfrm>
            <a:off x="353244" y="59107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Visualización con un diagrama de dispersión</a:t>
            </a:r>
          </a:p>
        </p:txBody>
      </p:sp>
    </p:spTree>
    <p:extLst>
      <p:ext uri="{BB962C8B-B14F-4D97-AF65-F5344CB8AC3E}">
        <p14:creationId xmlns:p14="http://schemas.microsoft.com/office/powerpoint/2010/main" val="171497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06E0D4-A89F-6044-94D0-EA46CA4A2211}"/>
              </a:ext>
            </a:extLst>
          </p:cNvPr>
          <p:cNvSpPr/>
          <p:nvPr/>
        </p:nvSpPr>
        <p:spPr>
          <a:xfrm>
            <a:off x="892628" y="947804"/>
            <a:ext cx="2950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X" dirty="0">
                <a:latin typeface="Avenir Next" panose="020B0503020202020204" pitchFamily="34" charset="0"/>
              </a:rPr>
              <a:t>Asociación lineal-</a:t>
            </a:r>
          </a:p>
          <a:p>
            <a:r>
              <a:rPr lang="en-MX" dirty="0">
                <a:latin typeface="Avenir Next" panose="020B0503020202020204" pitchFamily="34" charset="0"/>
              </a:rPr>
              <a:t> el patrón es una línea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A66CE-E707-3041-B5C0-3B55116C13FC}"/>
              </a:ext>
            </a:extLst>
          </p:cNvPr>
          <p:cNvSpPr txBox="1"/>
          <p:nvPr/>
        </p:nvSpPr>
        <p:spPr>
          <a:xfrm>
            <a:off x="4430484" y="2022280"/>
            <a:ext cx="369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latin typeface="Avenir Next" panose="020B0503020202020204" pitchFamily="34" charset="0"/>
              </a:rPr>
              <a:t>Asociación cuadrática- </a:t>
            </a:r>
          </a:p>
          <a:p>
            <a:r>
              <a:rPr lang="en-MX" dirty="0">
                <a:latin typeface="Avenir Next" panose="020B0503020202020204" pitchFamily="34" charset="0"/>
              </a:rPr>
              <a:t>el patrón es parabólico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5D499-8520-FE42-AB5C-5AC93EF3E339}"/>
              </a:ext>
            </a:extLst>
          </p:cNvPr>
          <p:cNvSpPr txBox="1"/>
          <p:nvPr/>
        </p:nvSpPr>
        <p:spPr>
          <a:xfrm>
            <a:off x="9100458" y="2963699"/>
            <a:ext cx="272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latin typeface="Avenir Next" panose="020B0503020202020204" pitchFamily="34" charset="0"/>
              </a:rPr>
              <a:t>Sin asociación- </a:t>
            </a:r>
          </a:p>
          <a:p>
            <a:r>
              <a:rPr lang="en-MX" dirty="0">
                <a:latin typeface="Avenir Next" panose="020B0503020202020204" pitchFamily="34" charset="0"/>
              </a:rPr>
              <a:t>no hay patrón </a:t>
            </a:r>
          </a:p>
          <a:p>
            <a:endParaRPr lang="en-MX" dirty="0">
              <a:latin typeface="Avenir Next" panose="020B0503020202020204" pitchFamily="34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3F71CD5-56BB-1B42-9BC3-02831B13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835150"/>
            <a:ext cx="4089400" cy="31877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1DF9F2D-8C64-AC42-A81E-B9EC14808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2855740"/>
            <a:ext cx="4089400" cy="31877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7DBF985-9BB7-FB4A-A02B-3C7594416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3687520"/>
            <a:ext cx="3898900" cy="3124200"/>
          </a:xfrm>
          <a:prstGeom prst="rect">
            <a:avLst/>
          </a:prstGeom>
        </p:spPr>
      </p:pic>
      <p:cxnSp>
        <p:nvCxnSpPr>
          <p:cNvPr id="10" name="4 Conector recto">
            <a:extLst>
              <a:ext uri="{FF2B5EF4-FFF2-40B4-BE49-F238E27FC236}">
                <a16:creationId xmlns:a16="http://schemas.microsoft.com/office/drawing/2014/main" id="{CAF9BDD7-9119-E54F-ACD4-546CA57CC2F7}"/>
              </a:ext>
            </a:extLst>
          </p:cNvPr>
          <p:cNvCxnSpPr>
            <a:cxnSpLocks/>
          </p:cNvCxnSpPr>
          <p:nvPr/>
        </p:nvCxnSpPr>
        <p:spPr>
          <a:xfrm>
            <a:off x="467544" y="938432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6E9ED2-92F3-CC49-B95F-1899604B98B4}"/>
              </a:ext>
            </a:extLst>
          </p:cNvPr>
          <p:cNvSpPr txBox="1"/>
          <p:nvPr/>
        </p:nvSpPr>
        <p:spPr>
          <a:xfrm>
            <a:off x="467544" y="48896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Asociación- Tipo</a:t>
            </a:r>
          </a:p>
        </p:txBody>
      </p:sp>
    </p:spTree>
    <p:extLst>
      <p:ext uri="{BB962C8B-B14F-4D97-AF65-F5344CB8AC3E}">
        <p14:creationId xmlns:p14="http://schemas.microsoft.com/office/powerpoint/2010/main" val="414920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BF833F-BFEC-8C4F-B130-77ED30C3C76B}"/>
              </a:ext>
            </a:extLst>
          </p:cNvPr>
          <p:cNvSpPr txBox="1"/>
          <p:nvPr/>
        </p:nvSpPr>
        <p:spPr>
          <a:xfrm>
            <a:off x="0" y="1360714"/>
            <a:ext cx="7202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Avenir Next" panose="020B0503020202020204" pitchFamily="34" charset="0"/>
              </a:rPr>
              <a:t>Asociación</a:t>
            </a:r>
            <a:r>
              <a:rPr lang="en-GB" dirty="0">
                <a:latin typeface="Avenir Next" panose="020B0503020202020204" pitchFamily="34" charset="0"/>
              </a:rPr>
              <a:t> lineal </a:t>
            </a:r>
            <a:r>
              <a:rPr lang="en-GB" dirty="0" err="1">
                <a:latin typeface="Avenir Next" panose="020B0503020202020204" pitchFamily="34" charset="0"/>
              </a:rPr>
              <a:t>positiva</a:t>
            </a:r>
            <a:r>
              <a:rPr lang="en-GB" dirty="0">
                <a:latin typeface="Avenir Next" panose="020B0503020202020204" pitchFamily="34" charset="0"/>
              </a:rPr>
              <a:t> -</a:t>
            </a:r>
          </a:p>
          <a:p>
            <a:r>
              <a:rPr lang="en-GB" dirty="0" err="1">
                <a:latin typeface="Avenir Next" panose="020B0503020202020204" pitchFamily="34" charset="0"/>
              </a:rPr>
              <a:t>patrón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tiene</a:t>
            </a:r>
            <a:r>
              <a:rPr lang="en-GB" dirty="0">
                <a:latin typeface="Avenir Next" panose="020B0503020202020204" pitchFamily="34" charset="0"/>
              </a:rPr>
              <a:t> una </a:t>
            </a:r>
            <a:r>
              <a:rPr lang="en-GB" dirty="0" err="1">
                <a:latin typeface="Avenir Next" panose="020B0503020202020204" pitchFamily="34" charset="0"/>
              </a:rPr>
              <a:t>pendiente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positiva</a:t>
            </a:r>
            <a:r>
              <a:rPr lang="en-GB" dirty="0">
                <a:latin typeface="Avenir Next" panose="020B0503020202020204" pitchFamily="34" charset="0"/>
              </a:rPr>
              <a:t>, </a:t>
            </a:r>
            <a:r>
              <a:rPr lang="en-GB" dirty="0" err="1">
                <a:latin typeface="Avenir Next" panose="020B0503020202020204" pitchFamily="34" charset="0"/>
              </a:rPr>
              <a:t>cuando</a:t>
            </a:r>
            <a:r>
              <a:rPr lang="en-GB" dirty="0">
                <a:latin typeface="Avenir Next" panose="020B0503020202020204" pitchFamily="34" charset="0"/>
              </a:rPr>
              <a:t> x </a:t>
            </a:r>
            <a:r>
              <a:rPr lang="en-GB" dirty="0" err="1">
                <a:latin typeface="Avenir Next" panose="020B0503020202020204" pitchFamily="34" charset="0"/>
              </a:rPr>
              <a:t>aumenta</a:t>
            </a:r>
            <a:r>
              <a:rPr lang="en-GB" dirty="0">
                <a:latin typeface="Avenir Next" panose="020B0503020202020204" pitchFamily="34" charset="0"/>
              </a:rPr>
              <a:t>, y </a:t>
            </a:r>
            <a:r>
              <a:rPr lang="en-GB" dirty="0" err="1">
                <a:latin typeface="Avenir Next" panose="020B0503020202020204" pitchFamily="34" charset="0"/>
              </a:rPr>
              <a:t>aumenta</a:t>
            </a:r>
            <a:endParaRPr lang="en-GB" dirty="0">
              <a:latin typeface="Avenir Next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FC04F-4BD5-9045-B558-75CA5E090913}"/>
              </a:ext>
            </a:extLst>
          </p:cNvPr>
          <p:cNvSpPr txBox="1"/>
          <p:nvPr/>
        </p:nvSpPr>
        <p:spPr>
          <a:xfrm>
            <a:off x="5281903" y="2315022"/>
            <a:ext cx="6612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Avenir Next" panose="020B0503020202020204" pitchFamily="34" charset="0"/>
              </a:rPr>
              <a:t>Asociación</a:t>
            </a:r>
            <a:r>
              <a:rPr lang="en-GB" dirty="0">
                <a:latin typeface="Avenir Next" panose="020B0503020202020204" pitchFamily="34" charset="0"/>
              </a:rPr>
              <a:t> lineal </a:t>
            </a:r>
            <a:r>
              <a:rPr lang="en-GB" dirty="0" err="1">
                <a:latin typeface="Avenir Next" panose="020B0503020202020204" pitchFamily="34" charset="0"/>
              </a:rPr>
              <a:t>negativa</a:t>
            </a:r>
            <a:r>
              <a:rPr lang="en-GB" dirty="0">
                <a:latin typeface="Avenir Next" panose="020B0503020202020204" pitchFamily="34" charset="0"/>
              </a:rPr>
              <a:t> -</a:t>
            </a:r>
          </a:p>
          <a:p>
            <a:r>
              <a:rPr lang="en-GB" dirty="0">
                <a:latin typeface="Avenir Next" panose="020B0503020202020204" pitchFamily="34" charset="0"/>
              </a:rPr>
              <a:t>el </a:t>
            </a:r>
            <a:r>
              <a:rPr lang="en-GB" dirty="0" err="1">
                <a:latin typeface="Avenir Next" panose="020B0503020202020204" pitchFamily="34" charset="0"/>
              </a:rPr>
              <a:t>patrón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tiene</a:t>
            </a:r>
            <a:r>
              <a:rPr lang="en-GB" dirty="0">
                <a:latin typeface="Avenir Next" panose="020B0503020202020204" pitchFamily="34" charset="0"/>
              </a:rPr>
              <a:t> una </a:t>
            </a:r>
            <a:r>
              <a:rPr lang="en-GB" dirty="0" err="1">
                <a:latin typeface="Avenir Next" panose="020B0503020202020204" pitchFamily="34" charset="0"/>
              </a:rPr>
              <a:t>pendiente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negativa</a:t>
            </a:r>
            <a:r>
              <a:rPr lang="en-GB" dirty="0">
                <a:latin typeface="Avenir Next" panose="020B0503020202020204" pitchFamily="34" charset="0"/>
              </a:rPr>
              <a:t>, </a:t>
            </a:r>
            <a:r>
              <a:rPr lang="en-GB" dirty="0" err="1">
                <a:latin typeface="Avenir Next" panose="020B0503020202020204" pitchFamily="34" charset="0"/>
              </a:rPr>
              <a:t>cuando</a:t>
            </a:r>
            <a:r>
              <a:rPr lang="en-GB" dirty="0">
                <a:latin typeface="Avenir Next" panose="020B0503020202020204" pitchFamily="34" charset="0"/>
              </a:rPr>
              <a:t> x </a:t>
            </a:r>
            <a:r>
              <a:rPr lang="en-GB" dirty="0" err="1">
                <a:latin typeface="Avenir Next" panose="020B0503020202020204" pitchFamily="34" charset="0"/>
              </a:rPr>
              <a:t>aumenta</a:t>
            </a:r>
            <a:r>
              <a:rPr lang="en-GB" dirty="0">
                <a:latin typeface="Avenir Next" panose="020B0503020202020204" pitchFamily="34" charset="0"/>
              </a:rPr>
              <a:t>, y </a:t>
            </a:r>
          </a:p>
          <a:p>
            <a:r>
              <a:rPr lang="en-GB" dirty="0" err="1">
                <a:latin typeface="Avenir Next" panose="020B0503020202020204" pitchFamily="34" charset="0"/>
              </a:rPr>
              <a:t>disminuye</a:t>
            </a:r>
            <a:endParaRPr lang="en-MX" dirty="0">
              <a:latin typeface="Avenir Next" panose="020B0503020202020204" pitchFamily="34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DA0CE9E-2340-C548-B6C7-07E319F3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2" y="2140419"/>
            <a:ext cx="4522411" cy="360890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E3F45B5-A78F-1D44-B377-67E17E666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558" y="3249094"/>
            <a:ext cx="4355192" cy="3608906"/>
          </a:xfrm>
          <a:prstGeom prst="rect">
            <a:avLst/>
          </a:prstGeom>
        </p:spPr>
      </p:pic>
      <p:cxnSp>
        <p:nvCxnSpPr>
          <p:cNvPr id="8" name="4 Conector recto">
            <a:extLst>
              <a:ext uri="{FF2B5EF4-FFF2-40B4-BE49-F238E27FC236}">
                <a16:creationId xmlns:a16="http://schemas.microsoft.com/office/drawing/2014/main" id="{2F2F5699-BF7D-8849-AF35-C1A15A64E558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0D7408-1133-1D44-A94F-AA34326FC439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Asociación- Dirección</a:t>
            </a:r>
          </a:p>
        </p:txBody>
      </p:sp>
    </p:spTree>
    <p:extLst>
      <p:ext uri="{BB962C8B-B14F-4D97-AF65-F5344CB8AC3E}">
        <p14:creationId xmlns:p14="http://schemas.microsoft.com/office/powerpoint/2010/main" val="1773219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A0447C7-043D-E440-B449-6C172B450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2250174"/>
            <a:ext cx="8482013" cy="327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11071" tIns="0" rIns="0" bIns="4602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X" altLang="en-MX" sz="2000" u="none" strike="noStrike" cap="none" normalizeH="0" baseline="0" dirty="0">
                <a:ln>
                  <a:noFill/>
                </a:ln>
                <a:solidFill>
                  <a:srgbClr val="2D3B45"/>
                </a:solidFill>
                <a:effectLst/>
                <a:latin typeface="Avenir Next" panose="020B0503020202020204" pitchFamily="34" charset="0"/>
              </a:rPr>
              <a:t> </a:t>
            </a:r>
            <a:endParaRPr kumimoji="0" lang="en-MX" altLang="en-MX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" panose="020B0503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MX" altLang="en-MX" sz="2000" u="none" strike="noStrike" cap="none" normalizeH="0" baseline="0" dirty="0">
                <a:ln>
                  <a:noFill/>
                </a:ln>
                <a:solidFill>
                  <a:srgbClr val="2D3B45"/>
                </a:solidFill>
                <a:effectLst/>
                <a:latin typeface="Avenir Next" panose="020B0503020202020204" pitchFamily="34" charset="0"/>
              </a:rPr>
              <a:t>Comparar distribuciones de dos o más variables.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MX" altLang="en-MX" sz="2000" u="none" strike="noStrike" cap="none" normalizeH="0" baseline="0" dirty="0">
                <a:ln>
                  <a:noFill/>
                </a:ln>
                <a:solidFill>
                  <a:srgbClr val="2D3B45"/>
                </a:solidFill>
                <a:effectLst/>
                <a:latin typeface="Avenir Next" panose="020B0503020202020204" pitchFamily="34" charset="0"/>
              </a:rPr>
              <a:t>Visualizar histogramas.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MX" altLang="en-MX" sz="2000" u="none" strike="noStrike" cap="none" normalizeH="0" baseline="0" dirty="0">
                <a:ln>
                  <a:noFill/>
                </a:ln>
                <a:solidFill>
                  <a:srgbClr val="2D3B45"/>
                </a:solidFill>
                <a:effectLst/>
                <a:latin typeface="Avenir Next" panose="020B0503020202020204" pitchFamily="34" charset="0"/>
              </a:rPr>
              <a:t>Visualizar diagramas de dispersión.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MX" altLang="en-MX" sz="2000" u="none" strike="noStrike" cap="none" normalizeH="0" baseline="0" dirty="0">
                <a:ln>
                  <a:noFill/>
                </a:ln>
                <a:solidFill>
                  <a:srgbClr val="2D3B45"/>
                </a:solidFill>
                <a:effectLst/>
                <a:latin typeface="Avenir Next" panose="020B0503020202020204" pitchFamily="34" charset="0"/>
              </a:rPr>
              <a:t>Identificar la presencia de valores atípicos en distribuciones y diagramas de dispersión.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MX" altLang="en-MX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</a:rPr>
            </a:br>
            <a:endParaRPr kumimoji="0" lang="en-MX" altLang="en-MX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" panose="020B0503020202020204" pitchFamily="34" charset="0"/>
            </a:endParaRPr>
          </a:p>
        </p:txBody>
      </p:sp>
      <p:cxnSp>
        <p:nvCxnSpPr>
          <p:cNvPr id="4" name="4 Conector recto">
            <a:extLst>
              <a:ext uri="{FF2B5EF4-FFF2-40B4-BE49-F238E27FC236}">
                <a16:creationId xmlns:a16="http://schemas.microsoft.com/office/drawing/2014/main" id="{7C366D81-86EB-0343-8291-164CE9929BA9}"/>
              </a:ext>
            </a:extLst>
          </p:cNvPr>
          <p:cNvCxnSpPr>
            <a:cxnSpLocks/>
          </p:cNvCxnSpPr>
          <p:nvPr/>
        </p:nvCxnSpPr>
        <p:spPr>
          <a:xfrm>
            <a:off x="467544" y="1067024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B3AC43-FD25-1A4F-8B64-0D46B09AC088}"/>
              </a:ext>
            </a:extLst>
          </p:cNvPr>
          <p:cNvSpPr txBox="1"/>
          <p:nvPr/>
        </p:nvSpPr>
        <p:spPr>
          <a:xfrm>
            <a:off x="467544" y="617556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¿Qué voy a lograr?</a:t>
            </a:r>
          </a:p>
        </p:txBody>
      </p:sp>
    </p:spTree>
    <p:extLst>
      <p:ext uri="{BB962C8B-B14F-4D97-AF65-F5344CB8AC3E}">
        <p14:creationId xmlns:p14="http://schemas.microsoft.com/office/powerpoint/2010/main" val="4140902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A971C0-FD0F-4F43-BA31-B6B090230B76}"/>
              </a:ext>
            </a:extLst>
          </p:cNvPr>
          <p:cNvSpPr/>
          <p:nvPr/>
        </p:nvSpPr>
        <p:spPr>
          <a:xfrm>
            <a:off x="7620000" y="2728235"/>
            <a:ext cx="45066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X" u="sng" dirty="0">
                <a:latin typeface="Avenir Next" panose="020B0503020202020204" pitchFamily="34" charset="0"/>
              </a:rPr>
              <a:t>Asociación lineal fuerte:</a:t>
            </a:r>
          </a:p>
          <a:p>
            <a:r>
              <a:rPr lang="en-MX" dirty="0">
                <a:latin typeface="Avenir Next" panose="020B0503020202020204" pitchFamily="34" charset="0"/>
              </a:rPr>
              <a:t>  los puntos están mínimamente dispersos a –</a:t>
            </a:r>
          </a:p>
          <a:p>
            <a:r>
              <a:rPr lang="en-MX" dirty="0">
                <a:latin typeface="Avenir Next" panose="020B0503020202020204" pitchFamily="34" charset="0"/>
              </a:rPr>
              <a:t>                                              lo largo de una línea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E269C-CA31-3444-9B72-C924065E4627}"/>
              </a:ext>
            </a:extLst>
          </p:cNvPr>
          <p:cNvSpPr txBox="1"/>
          <p:nvPr/>
        </p:nvSpPr>
        <p:spPr>
          <a:xfrm>
            <a:off x="17156" y="1016445"/>
            <a:ext cx="6843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u="sng" dirty="0">
                <a:latin typeface="Avenir Next" panose="020B0503020202020204" pitchFamily="34" charset="0"/>
              </a:rPr>
              <a:t>Asociación lineal débil:</a:t>
            </a:r>
            <a:br>
              <a:rPr lang="en-MX" u="sng" dirty="0">
                <a:latin typeface="Avenir Next" panose="020B0503020202020204" pitchFamily="34" charset="0"/>
              </a:rPr>
            </a:br>
            <a:r>
              <a:rPr lang="en-MX" dirty="0">
                <a:latin typeface="Avenir Next" panose="020B0503020202020204" pitchFamily="34" charset="0"/>
              </a:rPr>
              <a:t>los puntos están dispersos en gran parte a lo largo de una línea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332EC-E83A-4A4A-A899-17CA2F8E861D}"/>
              </a:ext>
            </a:extLst>
          </p:cNvPr>
          <p:cNvSpPr txBox="1"/>
          <p:nvPr/>
        </p:nvSpPr>
        <p:spPr>
          <a:xfrm>
            <a:off x="3573751" y="1845127"/>
            <a:ext cx="6799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u="sng" dirty="0">
                <a:latin typeface="Avenir Next" panose="020B0503020202020204" pitchFamily="34" charset="0"/>
              </a:rPr>
              <a:t>Asociación lineal moderada:</a:t>
            </a:r>
          </a:p>
          <a:p>
            <a:r>
              <a:rPr lang="en-MX" dirty="0">
                <a:latin typeface="Avenir Next" panose="020B0503020202020204" pitchFamily="34" charset="0"/>
              </a:rPr>
              <a:t>los puntos están parcialmente dispersos a lo largo de una línea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A48825A-0903-6E4C-A6EE-15C63630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1662776"/>
            <a:ext cx="3268583" cy="360591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E7E4778-4CA3-D341-BBF8-0ECB259B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97" y="2612571"/>
            <a:ext cx="4162458" cy="3302446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BAADD54-0A7B-E349-A2A8-0DB82AD3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314" y="3626756"/>
            <a:ext cx="2982686" cy="3231243"/>
          </a:xfrm>
          <a:prstGeom prst="rect">
            <a:avLst/>
          </a:prstGeom>
        </p:spPr>
      </p:pic>
      <p:cxnSp>
        <p:nvCxnSpPr>
          <p:cNvPr id="10" name="4 Conector recto">
            <a:extLst>
              <a:ext uri="{FF2B5EF4-FFF2-40B4-BE49-F238E27FC236}">
                <a16:creationId xmlns:a16="http://schemas.microsoft.com/office/drawing/2014/main" id="{77399718-221B-E640-9CD8-0762B7E46660}"/>
              </a:ext>
            </a:extLst>
          </p:cNvPr>
          <p:cNvCxnSpPr>
            <a:cxnSpLocks/>
          </p:cNvCxnSpPr>
          <p:nvPr/>
        </p:nvCxnSpPr>
        <p:spPr>
          <a:xfrm>
            <a:off x="467544" y="952720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7EF91E-270A-0143-A15F-1B46791A9BE8}"/>
              </a:ext>
            </a:extLst>
          </p:cNvPr>
          <p:cNvSpPr txBox="1"/>
          <p:nvPr/>
        </p:nvSpPr>
        <p:spPr>
          <a:xfrm>
            <a:off x="467544" y="503252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Asociación- Fuerza</a:t>
            </a:r>
          </a:p>
        </p:txBody>
      </p:sp>
    </p:spTree>
    <p:extLst>
      <p:ext uri="{BB962C8B-B14F-4D97-AF65-F5344CB8AC3E}">
        <p14:creationId xmlns:p14="http://schemas.microsoft.com/office/powerpoint/2010/main" val="354239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E12119-6BE6-D743-8EB4-1B3D5CBCCE71}"/>
              </a:ext>
            </a:extLst>
          </p:cNvPr>
          <p:cNvSpPr txBox="1"/>
          <p:nvPr/>
        </p:nvSpPr>
        <p:spPr>
          <a:xfrm>
            <a:off x="1153886" y="1023257"/>
            <a:ext cx="9369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Avenir Next" panose="020B0503020202020204" pitchFamily="34" charset="0"/>
              </a:rPr>
              <a:t>Correlación</a:t>
            </a:r>
            <a:r>
              <a:rPr lang="en-GB" dirty="0">
                <a:latin typeface="Avenir Next" panose="020B0503020202020204" pitchFamily="34" charset="0"/>
              </a:rPr>
              <a:t> de Pearson (R o ⍴): </a:t>
            </a:r>
          </a:p>
          <a:p>
            <a:r>
              <a:rPr lang="en-GB" dirty="0">
                <a:latin typeface="Avenir Next" panose="020B0503020202020204" pitchFamily="34" charset="0"/>
              </a:rPr>
              <a:t>	</a:t>
            </a:r>
            <a:r>
              <a:rPr lang="en-GB" dirty="0" err="1">
                <a:latin typeface="Avenir Next" panose="020B0503020202020204" pitchFamily="34" charset="0"/>
              </a:rPr>
              <a:t>número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en</a:t>
            </a:r>
            <a:r>
              <a:rPr lang="en-GB" dirty="0">
                <a:latin typeface="Avenir Next" panose="020B0503020202020204" pitchFamily="34" charset="0"/>
              </a:rPr>
              <a:t> [-1, 1] que indica la </a:t>
            </a:r>
            <a:r>
              <a:rPr lang="en-GB" dirty="0" err="1">
                <a:latin typeface="Avenir Next" panose="020B0503020202020204" pitchFamily="34" charset="0"/>
              </a:rPr>
              <a:t>fuerza</a:t>
            </a:r>
            <a:r>
              <a:rPr lang="en-GB" dirty="0">
                <a:latin typeface="Avenir Next" panose="020B0503020202020204" pitchFamily="34" charset="0"/>
              </a:rPr>
              <a:t> y el </a:t>
            </a:r>
            <a:r>
              <a:rPr lang="en-GB" dirty="0" err="1">
                <a:latin typeface="Avenir Next" panose="020B0503020202020204" pitchFamily="34" charset="0"/>
              </a:rPr>
              <a:t>signo</a:t>
            </a:r>
            <a:r>
              <a:rPr lang="en-GB" dirty="0">
                <a:latin typeface="Avenir Next" panose="020B0503020202020204" pitchFamily="34" charset="0"/>
              </a:rPr>
              <a:t> de </a:t>
            </a:r>
            <a:r>
              <a:rPr lang="en-GB" dirty="0" err="1">
                <a:latin typeface="Avenir Next" panose="020B0503020202020204" pitchFamily="34" charset="0"/>
              </a:rPr>
              <a:t>asociación</a:t>
            </a:r>
            <a:r>
              <a:rPr lang="en-GB" dirty="0">
                <a:latin typeface="Avenir Next" panose="020B0503020202020204" pitchFamily="34" charset="0"/>
              </a:rPr>
              <a:t> entre 2 variables</a:t>
            </a:r>
          </a:p>
          <a:p>
            <a:endParaRPr lang="en-GB" dirty="0">
              <a:latin typeface="Avenir Next" panose="020B0503020202020204" pitchFamily="34" charset="0"/>
            </a:endParaRPr>
          </a:p>
          <a:p>
            <a:endParaRPr lang="en-GB" dirty="0">
              <a:latin typeface="Avenir Next" panose="020B0503020202020204" pitchFamily="34" charset="0"/>
            </a:endParaRPr>
          </a:p>
          <a:p>
            <a:r>
              <a:rPr lang="en-GB" dirty="0">
                <a:latin typeface="Avenir Next" panose="020B0503020202020204" pitchFamily="34" charset="0"/>
              </a:rPr>
              <a:t>El </a:t>
            </a:r>
            <a:r>
              <a:rPr lang="en-GB" dirty="0" err="1">
                <a:latin typeface="Avenir Next" panose="020B0503020202020204" pitchFamily="34" charset="0"/>
              </a:rPr>
              <a:t>signo</a:t>
            </a:r>
            <a:r>
              <a:rPr lang="en-GB" dirty="0">
                <a:latin typeface="Avenir Next" panose="020B0503020202020204" pitchFamily="34" charset="0"/>
              </a:rPr>
              <a:t> de la </a:t>
            </a:r>
            <a:r>
              <a:rPr lang="en-GB" dirty="0" err="1">
                <a:latin typeface="Avenir Next" panose="020B0503020202020204" pitchFamily="34" charset="0"/>
              </a:rPr>
              <a:t>correlación</a:t>
            </a:r>
            <a:r>
              <a:rPr lang="en-GB" dirty="0">
                <a:latin typeface="Avenir Next" panose="020B0503020202020204" pitchFamily="34" charset="0"/>
              </a:rPr>
              <a:t> es el </a:t>
            </a:r>
            <a:r>
              <a:rPr lang="en-GB" dirty="0" err="1">
                <a:latin typeface="Avenir Next" panose="020B0503020202020204" pitchFamily="34" charset="0"/>
              </a:rPr>
              <a:t>signo</a:t>
            </a:r>
            <a:r>
              <a:rPr lang="en-GB" dirty="0">
                <a:latin typeface="Avenir Next" panose="020B0503020202020204" pitchFamily="34" charset="0"/>
              </a:rPr>
              <a:t> de la </a:t>
            </a:r>
            <a:r>
              <a:rPr lang="en-GB" dirty="0" err="1">
                <a:latin typeface="Avenir Next" panose="020B0503020202020204" pitchFamily="34" charset="0"/>
              </a:rPr>
              <a:t>asociación</a:t>
            </a:r>
            <a:r>
              <a:rPr lang="en-GB" dirty="0">
                <a:latin typeface="Avenir Next" panose="020B0503020202020204" pitchFamily="34" charset="0"/>
              </a:rPr>
              <a:t>.</a:t>
            </a:r>
          </a:p>
          <a:p>
            <a:r>
              <a:rPr lang="en-GB" dirty="0" err="1">
                <a:latin typeface="Avenir Next" panose="020B0503020202020204" pitchFamily="34" charset="0"/>
              </a:rPr>
              <a:t>Cuanto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más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cerca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esté</a:t>
            </a:r>
            <a:r>
              <a:rPr lang="en-GB" dirty="0">
                <a:latin typeface="Avenir Next" panose="020B0503020202020204" pitchFamily="34" charset="0"/>
              </a:rPr>
              <a:t> el </a:t>
            </a:r>
            <a:r>
              <a:rPr lang="en-GB" dirty="0" err="1">
                <a:latin typeface="Avenir Next" panose="020B0503020202020204" pitchFamily="34" charset="0"/>
              </a:rPr>
              <a:t>número</a:t>
            </a:r>
            <a:r>
              <a:rPr lang="en-GB" dirty="0">
                <a:latin typeface="Avenir Next" panose="020B0503020202020204" pitchFamily="34" charset="0"/>
              </a:rPr>
              <a:t> de 1 o -1, </a:t>
            </a:r>
            <a:r>
              <a:rPr lang="en-GB" dirty="0" err="1">
                <a:latin typeface="Avenir Next" panose="020B0503020202020204" pitchFamily="34" charset="0"/>
              </a:rPr>
              <a:t>más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fuerte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será</a:t>
            </a:r>
            <a:r>
              <a:rPr lang="en-GB" dirty="0">
                <a:latin typeface="Avenir Next" panose="020B0503020202020204" pitchFamily="34" charset="0"/>
              </a:rPr>
              <a:t> la </a:t>
            </a:r>
            <a:r>
              <a:rPr lang="en-GB" dirty="0" err="1">
                <a:latin typeface="Avenir Next" panose="020B0503020202020204" pitchFamily="34" charset="0"/>
              </a:rPr>
              <a:t>asociación</a:t>
            </a:r>
            <a:endParaRPr lang="en-MX" dirty="0">
              <a:latin typeface="Avenir Next" panose="020B0503020202020204" pitchFamily="34" charset="0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C347B07-347F-E94E-BAA0-621DE05A9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583"/>
            <a:ext cx="2743200" cy="3556000"/>
          </a:xfrm>
          <a:prstGeom prst="rect">
            <a:avLst/>
          </a:prstGeom>
        </p:spPr>
      </p:pic>
      <p:pic>
        <p:nvPicPr>
          <p:cNvPr id="7" name="Picture 6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B546F2CE-3925-7449-BD66-3853B453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761" y="2777583"/>
            <a:ext cx="3314700" cy="35560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A40F31A-E9C7-E746-BFE8-100BFAFA8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626" y="2777583"/>
            <a:ext cx="2921000" cy="3556000"/>
          </a:xfrm>
          <a:prstGeom prst="rect">
            <a:avLst/>
          </a:prstGeom>
        </p:spPr>
      </p:pic>
      <p:pic>
        <p:nvPicPr>
          <p:cNvPr id="11" name="Picture 10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E3E9504E-CCCF-C843-827C-CCB406730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626" y="3152145"/>
            <a:ext cx="2921000" cy="3162300"/>
          </a:xfrm>
          <a:prstGeom prst="rect">
            <a:avLst/>
          </a:prstGeom>
        </p:spPr>
      </p:pic>
      <p:cxnSp>
        <p:nvCxnSpPr>
          <p:cNvPr id="8" name="4 Conector recto">
            <a:extLst>
              <a:ext uri="{FF2B5EF4-FFF2-40B4-BE49-F238E27FC236}">
                <a16:creationId xmlns:a16="http://schemas.microsoft.com/office/drawing/2014/main" id="{2CF188CC-6236-1647-973B-B8C72E0EE3A4}"/>
              </a:ext>
            </a:extLst>
          </p:cNvPr>
          <p:cNvCxnSpPr>
            <a:cxnSpLocks/>
          </p:cNvCxnSpPr>
          <p:nvPr/>
        </p:nvCxnSpPr>
        <p:spPr>
          <a:xfrm>
            <a:off x="467544" y="98129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894490-8D35-F549-BFCC-9CF9E8D799A9}"/>
              </a:ext>
            </a:extLst>
          </p:cNvPr>
          <p:cNvSpPr txBox="1"/>
          <p:nvPr/>
        </p:nvSpPr>
        <p:spPr>
          <a:xfrm>
            <a:off x="467544" y="53182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Correlación</a:t>
            </a:r>
          </a:p>
        </p:txBody>
      </p:sp>
    </p:spTree>
    <p:extLst>
      <p:ext uri="{BB962C8B-B14F-4D97-AF65-F5344CB8AC3E}">
        <p14:creationId xmlns:p14="http://schemas.microsoft.com/office/powerpoint/2010/main" val="2494918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F6F2DBE-BF5E-DE41-B938-10799DB9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675"/>
            <a:ext cx="6901543" cy="350026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5AB7E8A-30D0-454E-9A6D-31BBADD6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19" y="3319361"/>
            <a:ext cx="7508381" cy="3538639"/>
          </a:xfrm>
          <a:prstGeom prst="rect">
            <a:avLst/>
          </a:prstGeom>
        </p:spPr>
      </p:pic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7055EC81-5699-F545-B006-0661FC65AFE3}"/>
              </a:ext>
            </a:extLst>
          </p:cNvPr>
          <p:cNvCxnSpPr>
            <a:cxnSpLocks/>
          </p:cNvCxnSpPr>
          <p:nvPr/>
        </p:nvCxnSpPr>
        <p:spPr>
          <a:xfrm>
            <a:off x="467544" y="624101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F4700B-C577-F248-B023-BEA2617161DB}"/>
              </a:ext>
            </a:extLst>
          </p:cNvPr>
          <p:cNvSpPr txBox="1"/>
          <p:nvPr/>
        </p:nvSpPr>
        <p:spPr>
          <a:xfrm>
            <a:off x="467544" y="17463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La correlación no implica causa</a:t>
            </a:r>
          </a:p>
        </p:txBody>
      </p:sp>
    </p:spTree>
    <p:extLst>
      <p:ext uri="{BB962C8B-B14F-4D97-AF65-F5344CB8AC3E}">
        <p14:creationId xmlns:p14="http://schemas.microsoft.com/office/powerpoint/2010/main" val="2675741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81A47B-2A1C-764B-A19A-9A078A331598}"/>
              </a:ext>
            </a:extLst>
          </p:cNvPr>
          <p:cNvSpPr txBox="1"/>
          <p:nvPr/>
        </p:nvSpPr>
        <p:spPr>
          <a:xfrm>
            <a:off x="348343" y="859971"/>
            <a:ext cx="947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err="1">
                <a:latin typeface="Avenir Next" panose="020B0503020202020204" pitchFamily="34" charset="0"/>
              </a:rPr>
              <a:t>Valores</a:t>
            </a:r>
            <a:r>
              <a:rPr lang="en-GB" u="sng" dirty="0">
                <a:latin typeface="Avenir Next" panose="020B0503020202020204" pitchFamily="34" charset="0"/>
              </a:rPr>
              <a:t> </a:t>
            </a:r>
            <a:r>
              <a:rPr lang="en-GB" u="sng" dirty="0" err="1">
                <a:latin typeface="Avenir Next" panose="020B0503020202020204" pitchFamily="34" charset="0"/>
              </a:rPr>
              <a:t>atípicos</a:t>
            </a:r>
            <a:r>
              <a:rPr lang="en-GB" u="sng" dirty="0">
                <a:latin typeface="Avenir Next" panose="020B0503020202020204" pitchFamily="34" charset="0"/>
              </a:rPr>
              <a:t>: </a:t>
            </a:r>
          </a:p>
          <a:p>
            <a:r>
              <a:rPr lang="en-GB" dirty="0">
                <a:latin typeface="Avenir Next" panose="020B0503020202020204" pitchFamily="34" charset="0"/>
              </a:rPr>
              <a:t>	puntos de </a:t>
            </a:r>
            <a:r>
              <a:rPr lang="en-GB" dirty="0" err="1">
                <a:latin typeface="Avenir Next" panose="020B0503020202020204" pitchFamily="34" charset="0"/>
              </a:rPr>
              <a:t>datos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extremos</a:t>
            </a:r>
            <a:r>
              <a:rPr lang="en-GB" dirty="0">
                <a:latin typeface="Avenir Next" panose="020B0503020202020204" pitchFamily="34" charset="0"/>
              </a:rPr>
              <a:t> que se </a:t>
            </a:r>
            <a:r>
              <a:rPr lang="en-GB" dirty="0" err="1">
                <a:latin typeface="Avenir Next" panose="020B0503020202020204" pitchFamily="34" charset="0"/>
              </a:rPr>
              <a:t>desvían</a:t>
            </a:r>
            <a:r>
              <a:rPr lang="en-GB" dirty="0">
                <a:latin typeface="Avenir Next" panose="020B0503020202020204" pitchFamily="34" charset="0"/>
              </a:rPr>
              <a:t> de los </a:t>
            </a:r>
            <a:r>
              <a:rPr lang="en-GB" dirty="0" err="1">
                <a:latin typeface="Avenir Next" panose="020B0503020202020204" pitchFamily="34" charset="0"/>
              </a:rPr>
              <a:t>patrones</a:t>
            </a:r>
            <a:r>
              <a:rPr lang="en-GB" dirty="0">
                <a:latin typeface="Avenir Next" panose="020B0503020202020204" pitchFamily="34" charset="0"/>
              </a:rPr>
              <a:t> del resto de los </a:t>
            </a:r>
            <a:r>
              <a:rPr lang="en-GB" dirty="0" err="1">
                <a:latin typeface="Avenir Next" panose="020B0503020202020204" pitchFamily="34" charset="0"/>
              </a:rPr>
              <a:t>datos</a:t>
            </a:r>
            <a:r>
              <a:rPr lang="en-GB" dirty="0">
                <a:latin typeface="Avenir Next" panose="020B0503020202020204" pitchFamily="34" charset="0"/>
              </a:rPr>
              <a:t>.</a:t>
            </a:r>
            <a:endParaRPr lang="en-MX" dirty="0">
              <a:latin typeface="Avenir Next" panose="020B0503020202020204" pitchFamily="34" charset="0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32A91F6-4C5D-0542-86AE-38A3E55C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72359"/>
            <a:ext cx="8636000" cy="4279900"/>
          </a:xfrm>
          <a:prstGeom prst="rect">
            <a:avLst/>
          </a:prstGeom>
        </p:spPr>
      </p:pic>
      <p:cxnSp>
        <p:nvCxnSpPr>
          <p:cNvPr id="6" name="4 Conector recto">
            <a:extLst>
              <a:ext uri="{FF2B5EF4-FFF2-40B4-BE49-F238E27FC236}">
                <a16:creationId xmlns:a16="http://schemas.microsoft.com/office/drawing/2014/main" id="{484A1DCD-E995-2A4E-A708-B1290AEA69EC}"/>
              </a:ext>
            </a:extLst>
          </p:cNvPr>
          <p:cNvCxnSpPr>
            <a:cxnSpLocks/>
          </p:cNvCxnSpPr>
          <p:nvPr/>
        </p:nvCxnSpPr>
        <p:spPr>
          <a:xfrm>
            <a:off x="471897" y="738411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2EDFC6-6680-A14D-9BFE-6E686443D203}"/>
              </a:ext>
            </a:extLst>
          </p:cNvPr>
          <p:cNvSpPr txBox="1"/>
          <p:nvPr/>
        </p:nvSpPr>
        <p:spPr>
          <a:xfrm>
            <a:off x="471897" y="28894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Valores atípicos en datos cuantitativos multivariados</a:t>
            </a:r>
          </a:p>
        </p:txBody>
      </p:sp>
    </p:spTree>
    <p:extLst>
      <p:ext uri="{BB962C8B-B14F-4D97-AF65-F5344CB8AC3E}">
        <p14:creationId xmlns:p14="http://schemas.microsoft.com/office/powerpoint/2010/main" val="97868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0E0F56A-52F5-DD40-8E11-8173CFAA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131207"/>
            <a:ext cx="10274300" cy="5118100"/>
          </a:xfrm>
          <a:prstGeom prst="rect">
            <a:avLst/>
          </a:prstGeom>
        </p:spPr>
      </p:pic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DCCAC4D2-CF45-A44B-AEAB-985606D4DAD8}"/>
              </a:ext>
            </a:extLst>
          </p:cNvPr>
          <p:cNvCxnSpPr>
            <a:cxnSpLocks/>
          </p:cNvCxnSpPr>
          <p:nvPr/>
        </p:nvCxnSpPr>
        <p:spPr>
          <a:xfrm>
            <a:off x="471897" y="1058161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C04D17-57CF-C540-ACB0-3F54B3A09DBC}"/>
              </a:ext>
            </a:extLst>
          </p:cNvPr>
          <p:cNvSpPr txBox="1"/>
          <p:nvPr/>
        </p:nvSpPr>
        <p:spPr>
          <a:xfrm>
            <a:off x="471897" y="60869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Visualización de datos cuantitativos y categóricos</a:t>
            </a:r>
          </a:p>
        </p:txBody>
      </p:sp>
    </p:spTree>
    <p:extLst>
      <p:ext uri="{BB962C8B-B14F-4D97-AF65-F5344CB8AC3E}">
        <p14:creationId xmlns:p14="http://schemas.microsoft.com/office/powerpoint/2010/main" val="67753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E8E477-D699-8E41-8E65-CB9FCEF1ACDE}"/>
              </a:ext>
            </a:extLst>
          </p:cNvPr>
          <p:cNvSpPr txBox="1"/>
          <p:nvPr/>
        </p:nvSpPr>
        <p:spPr>
          <a:xfrm>
            <a:off x="2209800" y="1676400"/>
            <a:ext cx="4780476" cy="3285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>
                <a:latin typeface="Avenir Next" panose="020B0503020202020204" pitchFamily="34" charset="0"/>
              </a:rPr>
              <a:t>¿</a:t>
            </a:r>
            <a:r>
              <a:rPr lang="en-GB" sz="2000" dirty="0" err="1">
                <a:latin typeface="Avenir Next" panose="020B0503020202020204" pitchFamily="34" charset="0"/>
              </a:rPr>
              <a:t>Cuál</a:t>
            </a:r>
            <a:r>
              <a:rPr lang="en-GB" sz="2000" dirty="0">
                <a:latin typeface="Avenir Next" panose="020B0503020202020204" pitchFamily="34" charset="0"/>
              </a:rPr>
              <a:t> es </a:t>
            </a:r>
            <a:r>
              <a:rPr lang="en-GB" sz="2000" dirty="0" err="1">
                <a:latin typeface="Avenir Next" panose="020B0503020202020204" pitchFamily="34" charset="0"/>
              </a:rPr>
              <a:t>su</a:t>
            </a:r>
            <a:r>
              <a:rPr lang="en-GB" sz="2000" dirty="0">
                <a:latin typeface="Avenir Next" panose="020B0503020202020204" pitchFamily="34" charset="0"/>
              </a:rPr>
              <a:t> </a:t>
            </a:r>
            <a:r>
              <a:rPr lang="en-GB" sz="2000" dirty="0" err="1">
                <a:latin typeface="Avenir Next" panose="020B0503020202020204" pitchFamily="34" charset="0"/>
              </a:rPr>
              <a:t>género</a:t>
            </a:r>
            <a:r>
              <a:rPr lang="en-GB" sz="2000" dirty="0">
                <a:latin typeface="Avenir Next" panose="020B050302020202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GB" sz="2000" dirty="0">
              <a:latin typeface="Avenir N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>
                <a:latin typeface="Avenir Next" panose="020B0503020202020204" pitchFamily="34" charset="0"/>
              </a:rPr>
              <a:t>¿</a:t>
            </a:r>
            <a:r>
              <a:rPr lang="en-GB" sz="2000" dirty="0" err="1">
                <a:latin typeface="Avenir Next" panose="020B0503020202020204" pitchFamily="34" charset="0"/>
              </a:rPr>
              <a:t>Cuál</a:t>
            </a:r>
            <a:r>
              <a:rPr lang="en-GB" sz="2000" dirty="0">
                <a:latin typeface="Avenir Next" panose="020B0503020202020204" pitchFamily="34" charset="0"/>
              </a:rPr>
              <a:t> es </a:t>
            </a:r>
            <a:r>
              <a:rPr lang="en-GB" sz="2000" dirty="0" err="1">
                <a:latin typeface="Avenir Next" panose="020B0503020202020204" pitchFamily="34" charset="0"/>
              </a:rPr>
              <a:t>tu</a:t>
            </a:r>
            <a:r>
              <a:rPr lang="en-GB" sz="2000" dirty="0">
                <a:latin typeface="Avenir Next" panose="020B0503020202020204" pitchFamily="34" charset="0"/>
              </a:rPr>
              <a:t> </a:t>
            </a:r>
            <a:r>
              <a:rPr lang="en-GB" sz="2000" dirty="0" err="1">
                <a:latin typeface="Avenir Next" panose="020B0503020202020204" pitchFamily="34" charset="0"/>
              </a:rPr>
              <a:t>estado</a:t>
            </a:r>
            <a:r>
              <a:rPr lang="en-GB" sz="2000" dirty="0">
                <a:latin typeface="Avenir Next" panose="020B0503020202020204" pitchFamily="34" charset="0"/>
              </a:rPr>
              <a:t> civil?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GB" sz="2000" dirty="0">
              <a:latin typeface="Avenir N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>
                <a:latin typeface="Avenir Next" panose="020B0503020202020204" pitchFamily="34" charset="0"/>
              </a:rPr>
              <a:t>¿</a:t>
            </a:r>
            <a:r>
              <a:rPr lang="en-GB" sz="2000" dirty="0" err="1">
                <a:latin typeface="Avenir Next" panose="020B0503020202020204" pitchFamily="34" charset="0"/>
              </a:rPr>
              <a:t>Cuál</a:t>
            </a:r>
            <a:r>
              <a:rPr lang="en-GB" sz="2000" dirty="0">
                <a:latin typeface="Avenir Next" panose="020B0503020202020204" pitchFamily="34" charset="0"/>
              </a:rPr>
              <a:t> es </a:t>
            </a:r>
            <a:r>
              <a:rPr lang="en-GB" sz="2000" dirty="0" err="1">
                <a:latin typeface="Avenir Next" panose="020B0503020202020204" pitchFamily="34" charset="0"/>
              </a:rPr>
              <a:t>su</a:t>
            </a:r>
            <a:r>
              <a:rPr lang="en-GB" sz="2000" dirty="0">
                <a:latin typeface="Avenir Next" panose="020B0503020202020204" pitchFamily="34" charset="0"/>
              </a:rPr>
              <a:t> </a:t>
            </a:r>
            <a:r>
              <a:rPr lang="en-GB" sz="2000" dirty="0" err="1">
                <a:latin typeface="Avenir Next" panose="020B0503020202020204" pitchFamily="34" charset="0"/>
              </a:rPr>
              <a:t>nivel</a:t>
            </a:r>
            <a:r>
              <a:rPr lang="en-GB" sz="2000" dirty="0">
                <a:latin typeface="Avenir Next" panose="020B0503020202020204" pitchFamily="34" charset="0"/>
              </a:rPr>
              <a:t> </a:t>
            </a:r>
            <a:r>
              <a:rPr lang="en-GB" sz="2000" dirty="0" err="1">
                <a:latin typeface="Avenir Next" panose="020B0503020202020204" pitchFamily="34" charset="0"/>
              </a:rPr>
              <a:t>educativo</a:t>
            </a:r>
            <a:r>
              <a:rPr lang="en-GB" sz="2000" dirty="0">
                <a:latin typeface="Avenir Next" panose="020B0503020202020204" pitchFamily="34" charset="0"/>
              </a:rPr>
              <a:t> </a:t>
            </a:r>
            <a:r>
              <a:rPr lang="en-GB" sz="2000" dirty="0" err="1">
                <a:latin typeface="Avenir Next" panose="020B0503020202020204" pitchFamily="34" charset="0"/>
              </a:rPr>
              <a:t>más</a:t>
            </a:r>
            <a:r>
              <a:rPr lang="en-GB" sz="2000" dirty="0">
                <a:latin typeface="Avenir Next" panose="020B0503020202020204" pitchFamily="34" charset="0"/>
              </a:rPr>
              <a:t> alto?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GB" sz="2000" dirty="0">
              <a:latin typeface="Avenir N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>
                <a:latin typeface="Avenir Next" panose="020B0503020202020204" pitchFamily="34" charset="0"/>
              </a:rPr>
              <a:t>¿</a:t>
            </a:r>
            <a:r>
              <a:rPr lang="en-GB" sz="2000" dirty="0" err="1">
                <a:latin typeface="Avenir Next" panose="020B0503020202020204" pitchFamily="34" charset="0"/>
              </a:rPr>
              <a:t>Cuál</a:t>
            </a:r>
            <a:r>
              <a:rPr lang="en-GB" sz="2000" dirty="0">
                <a:latin typeface="Avenir Next" panose="020B0503020202020204" pitchFamily="34" charset="0"/>
              </a:rPr>
              <a:t> es </a:t>
            </a:r>
            <a:r>
              <a:rPr lang="en-GB" sz="2000" dirty="0" err="1">
                <a:latin typeface="Avenir Next" panose="020B0503020202020204" pitchFamily="34" charset="0"/>
              </a:rPr>
              <a:t>su</a:t>
            </a:r>
            <a:r>
              <a:rPr lang="en-GB" sz="2000" dirty="0">
                <a:latin typeface="Avenir Next" panose="020B0503020202020204" pitchFamily="34" charset="0"/>
              </a:rPr>
              <a:t> </a:t>
            </a:r>
            <a:r>
              <a:rPr lang="en-GB" sz="2000" dirty="0" err="1">
                <a:latin typeface="Avenir Next" panose="020B0503020202020204" pitchFamily="34" charset="0"/>
              </a:rPr>
              <a:t>grupo</a:t>
            </a:r>
            <a:r>
              <a:rPr lang="en-GB" sz="2000" dirty="0">
                <a:latin typeface="Avenir Next" panose="020B0503020202020204" pitchFamily="34" charset="0"/>
              </a:rPr>
              <a:t> de </a:t>
            </a:r>
            <a:r>
              <a:rPr lang="en-GB" sz="2000" dirty="0" err="1">
                <a:latin typeface="Avenir Next" panose="020B0503020202020204" pitchFamily="34" charset="0"/>
              </a:rPr>
              <a:t>edad</a:t>
            </a:r>
            <a:r>
              <a:rPr lang="en-GB" sz="2000" dirty="0">
                <a:latin typeface="Avenir Next" panose="020B0503020202020204" pitchFamily="34" charset="0"/>
              </a:rPr>
              <a:t>?</a:t>
            </a:r>
            <a:endParaRPr lang="en-MX" sz="2000" dirty="0">
              <a:latin typeface="Avenir Next" panose="020B0503020202020204" pitchFamily="34" charset="0"/>
            </a:endParaRPr>
          </a:p>
        </p:txBody>
      </p:sp>
      <p:cxnSp>
        <p:nvCxnSpPr>
          <p:cNvPr id="4" name="4 Conector recto">
            <a:extLst>
              <a:ext uri="{FF2B5EF4-FFF2-40B4-BE49-F238E27FC236}">
                <a16:creationId xmlns:a16="http://schemas.microsoft.com/office/drawing/2014/main" id="{1CEA146E-E89A-194B-9B4F-C37159D9F507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0EBAE9-56E1-FD4C-BD8B-883E65C43C7C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Recopilación de datos categóricos multivariados</a:t>
            </a:r>
          </a:p>
        </p:txBody>
      </p:sp>
    </p:spTree>
    <p:extLst>
      <p:ext uri="{BB962C8B-B14F-4D97-AF65-F5344CB8AC3E}">
        <p14:creationId xmlns:p14="http://schemas.microsoft.com/office/powerpoint/2010/main" val="67848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50B1BE5-9993-6144-B51A-EB9A023D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254578"/>
            <a:ext cx="7493000" cy="5067300"/>
          </a:xfrm>
          <a:prstGeom prst="rect">
            <a:avLst/>
          </a:prstGeom>
        </p:spPr>
      </p:pic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03165CC6-D851-7542-89BC-D36F347FFB48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C91028-C7B6-6D45-AEE5-07A741D35214}"/>
              </a:ext>
            </a:extLst>
          </p:cNvPr>
          <p:cNvSpPr txBox="1"/>
          <p:nvPr/>
        </p:nvSpPr>
        <p:spPr>
          <a:xfrm>
            <a:off x="467544" y="59107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Registro de datos categóricos multivariados</a:t>
            </a:r>
          </a:p>
        </p:txBody>
      </p:sp>
    </p:spTree>
    <p:extLst>
      <p:ext uri="{BB962C8B-B14F-4D97-AF65-F5344CB8AC3E}">
        <p14:creationId xmlns:p14="http://schemas.microsoft.com/office/powerpoint/2010/main" val="63083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537426C-BF0D-3548-BA8D-0983523F2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097896"/>
              </p:ext>
            </p:extLst>
          </p:nvPr>
        </p:nvGraphicFramePr>
        <p:xfrm>
          <a:off x="2761342" y="1358390"/>
          <a:ext cx="5718630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936">
                  <a:extLst>
                    <a:ext uri="{9D8B030D-6E8A-4147-A177-3AD203B41FA5}">
                      <a16:colId xmlns:a16="http://schemas.microsoft.com/office/drawing/2014/main" val="418154109"/>
                    </a:ext>
                  </a:extLst>
                </a:gridCol>
                <a:gridCol w="2341694">
                  <a:extLst>
                    <a:ext uri="{9D8B030D-6E8A-4147-A177-3AD203B41FA5}">
                      <a16:colId xmlns:a16="http://schemas.microsoft.com/office/drawing/2014/main" val="34496702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¿Ha </a:t>
                      </a:r>
                      <a:r>
                        <a:rPr lang="en-GB" dirty="0" err="1"/>
                        <a:t>alcanzado</a:t>
                      </a:r>
                      <a:r>
                        <a:rPr lang="en-GB" dirty="0"/>
                        <a:t> el </a:t>
                      </a:r>
                      <a:r>
                        <a:rPr lang="en-GB" dirty="0" err="1"/>
                        <a:t>nivel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educación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más</a:t>
                      </a:r>
                      <a:r>
                        <a:rPr lang="en-GB" dirty="0"/>
                        <a:t> alto?</a:t>
                      </a:r>
                      <a:endParaRPr lang="en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071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Menos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grado</a:t>
                      </a:r>
                      <a:r>
                        <a:rPr lang="en-GB" dirty="0"/>
                        <a:t> 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1331 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68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Grado de HS o 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1166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2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Alguna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universidad</a:t>
                      </a:r>
                      <a:r>
                        <a:rPr lang="en-GB" dirty="0"/>
                        <a:t> o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1656 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34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Título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universitario</a:t>
                      </a:r>
                      <a:r>
                        <a:rPr lang="en-GB" dirty="0"/>
                        <a:t> o superior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1396 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00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07ED016-9E8B-2D4F-8C8D-DA275CBD3B3E}"/>
              </a:ext>
            </a:extLst>
          </p:cNvPr>
          <p:cNvSpPr txBox="1"/>
          <p:nvPr/>
        </p:nvSpPr>
        <p:spPr>
          <a:xfrm>
            <a:off x="2960915" y="384241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GB" dirty="0">
                <a:latin typeface="Avenir Next" panose="020B0503020202020204" pitchFamily="34" charset="0"/>
              </a:rPr>
            </a:br>
            <a:endParaRPr lang="en-MX" dirty="0"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1E4E6-179D-6248-8C2E-8850B1444819}"/>
              </a:ext>
            </a:extLst>
          </p:cNvPr>
          <p:cNvSpPr txBox="1"/>
          <p:nvPr/>
        </p:nvSpPr>
        <p:spPr>
          <a:xfrm>
            <a:off x="2351313" y="5037945"/>
            <a:ext cx="843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venir Next" panose="020B0503020202020204" pitchFamily="34" charset="0"/>
              </a:rPr>
              <a:t>Pregunta</a:t>
            </a:r>
            <a:r>
              <a:rPr lang="en-GB" dirty="0">
                <a:latin typeface="Avenir Next" panose="020B0503020202020204" pitchFamily="34" charset="0"/>
              </a:rPr>
              <a:t> de </a:t>
            </a:r>
            <a:r>
              <a:rPr lang="en-GB" dirty="0" err="1">
                <a:latin typeface="Avenir Next" panose="020B0503020202020204" pitchFamily="34" charset="0"/>
              </a:rPr>
              <a:t>investigación</a:t>
            </a:r>
            <a:r>
              <a:rPr lang="en-GB" dirty="0">
                <a:latin typeface="Avenir Next" panose="020B0503020202020204" pitchFamily="34" charset="0"/>
              </a:rPr>
              <a:t>:</a:t>
            </a:r>
          </a:p>
          <a:p>
            <a:endParaRPr lang="en-GB" dirty="0">
              <a:latin typeface="Avenir Next" panose="020B0503020202020204" pitchFamily="34" charset="0"/>
            </a:endParaRPr>
          </a:p>
          <a:p>
            <a:pPr lvl="1"/>
            <a:r>
              <a:rPr lang="en-GB" dirty="0">
                <a:latin typeface="Avenir Next" panose="020B0503020202020204" pitchFamily="34" charset="0"/>
              </a:rPr>
              <a:t>¿</a:t>
            </a:r>
            <a:r>
              <a:rPr lang="en-GB" dirty="0" err="1">
                <a:latin typeface="Avenir Next" panose="020B0503020202020204" pitchFamily="34" charset="0"/>
              </a:rPr>
              <a:t>Qué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factores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influyen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en</a:t>
            </a:r>
            <a:r>
              <a:rPr lang="en-GB" dirty="0">
                <a:latin typeface="Avenir Next" panose="020B0503020202020204" pitchFamily="34" charset="0"/>
              </a:rPr>
              <a:t> el </a:t>
            </a:r>
            <a:r>
              <a:rPr lang="en-GB" dirty="0" err="1">
                <a:latin typeface="Avenir Next" panose="020B0503020202020204" pitchFamily="34" charset="0"/>
              </a:rPr>
              <a:t>nivel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educativo</a:t>
            </a:r>
            <a:r>
              <a:rPr lang="en-GB" dirty="0">
                <a:latin typeface="Avenir Next" panose="020B0503020202020204" pitchFamily="34" charset="0"/>
              </a:rPr>
              <a:t> </a:t>
            </a:r>
            <a:r>
              <a:rPr lang="en-GB" dirty="0" err="1">
                <a:latin typeface="Avenir Next" panose="020B0503020202020204" pitchFamily="34" charset="0"/>
              </a:rPr>
              <a:t>más</a:t>
            </a:r>
            <a:r>
              <a:rPr lang="en-GB" dirty="0">
                <a:latin typeface="Avenir Next" panose="020B0503020202020204" pitchFamily="34" charset="0"/>
              </a:rPr>
              <a:t> alto </a:t>
            </a:r>
            <a:r>
              <a:rPr lang="en-GB" dirty="0" err="1">
                <a:latin typeface="Avenir Next" panose="020B0503020202020204" pitchFamily="34" charset="0"/>
              </a:rPr>
              <a:t>alcanzado</a:t>
            </a:r>
            <a:r>
              <a:rPr lang="en-GB" dirty="0">
                <a:latin typeface="Avenir Next" panose="020B0503020202020204" pitchFamily="34" charset="0"/>
              </a:rPr>
              <a:t>?</a:t>
            </a:r>
            <a:endParaRPr lang="en-MX" dirty="0">
              <a:latin typeface="Avenir Next" panose="020B0503020202020204" pitchFamily="34" charset="0"/>
            </a:endParaRPr>
          </a:p>
        </p:txBody>
      </p:sp>
      <p:cxnSp>
        <p:nvCxnSpPr>
          <p:cNvPr id="7" name="4 Conector recto">
            <a:extLst>
              <a:ext uri="{FF2B5EF4-FFF2-40B4-BE49-F238E27FC236}">
                <a16:creationId xmlns:a16="http://schemas.microsoft.com/office/drawing/2014/main" id="{1F34D17B-608F-CE47-BD4F-561C8753ED9E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C04A21-B886-5442-9F56-ACDE83B7DD7F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Tabla de datos categóricos univariados</a:t>
            </a:r>
          </a:p>
        </p:txBody>
      </p:sp>
    </p:spTree>
    <p:extLst>
      <p:ext uri="{BB962C8B-B14F-4D97-AF65-F5344CB8AC3E}">
        <p14:creationId xmlns:p14="http://schemas.microsoft.com/office/powerpoint/2010/main" val="121137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537426C-BF0D-3548-BA8D-0983523F2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146309"/>
              </p:ext>
            </p:extLst>
          </p:nvPr>
        </p:nvGraphicFramePr>
        <p:xfrm>
          <a:off x="286331" y="1308084"/>
          <a:ext cx="5718630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936">
                  <a:extLst>
                    <a:ext uri="{9D8B030D-6E8A-4147-A177-3AD203B41FA5}">
                      <a16:colId xmlns:a16="http://schemas.microsoft.com/office/drawing/2014/main" val="418154109"/>
                    </a:ext>
                  </a:extLst>
                </a:gridCol>
                <a:gridCol w="2341694">
                  <a:extLst>
                    <a:ext uri="{9D8B030D-6E8A-4147-A177-3AD203B41FA5}">
                      <a16:colId xmlns:a16="http://schemas.microsoft.com/office/drawing/2014/main" val="34496702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¿Ha </a:t>
                      </a:r>
                      <a:r>
                        <a:rPr lang="en-GB" dirty="0" err="1"/>
                        <a:t>alcanzado</a:t>
                      </a:r>
                      <a:r>
                        <a:rPr lang="en-GB" dirty="0"/>
                        <a:t> el </a:t>
                      </a:r>
                      <a:r>
                        <a:rPr lang="en-GB" dirty="0" err="1"/>
                        <a:t>nivel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educación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más</a:t>
                      </a:r>
                      <a:r>
                        <a:rPr lang="en-GB" dirty="0"/>
                        <a:t> alto?</a:t>
                      </a:r>
                      <a:endParaRPr lang="en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071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Menos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grado</a:t>
                      </a:r>
                      <a:r>
                        <a:rPr lang="en-GB" dirty="0"/>
                        <a:t> 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1331 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68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Grado de HS o 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1166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2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Alguna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universidad</a:t>
                      </a:r>
                      <a:r>
                        <a:rPr lang="en-GB" dirty="0"/>
                        <a:t> o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1656 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34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Título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universitario</a:t>
                      </a:r>
                      <a:r>
                        <a:rPr lang="en-GB" dirty="0"/>
                        <a:t> o superior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1396 </a:t>
                      </a:r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00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07ED016-9E8B-2D4F-8C8D-DA275CBD3B3E}"/>
              </a:ext>
            </a:extLst>
          </p:cNvPr>
          <p:cNvSpPr txBox="1"/>
          <p:nvPr/>
        </p:nvSpPr>
        <p:spPr>
          <a:xfrm>
            <a:off x="2960915" y="384241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GB" dirty="0">
                <a:latin typeface="Avenir Next" panose="020B0503020202020204" pitchFamily="34" charset="0"/>
              </a:rPr>
            </a:br>
            <a:endParaRPr lang="en-MX" dirty="0">
              <a:latin typeface="Avenir Next" panose="020B0503020202020204" pitchFamily="34" charset="0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AC53491-BB86-5243-8269-BAF12005D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29" y="2777005"/>
            <a:ext cx="5240564" cy="3662878"/>
          </a:xfrm>
          <a:prstGeom prst="rect">
            <a:avLst/>
          </a:prstGeom>
        </p:spPr>
      </p:pic>
      <p:cxnSp>
        <p:nvCxnSpPr>
          <p:cNvPr id="6" name="4 Conector recto">
            <a:extLst>
              <a:ext uri="{FF2B5EF4-FFF2-40B4-BE49-F238E27FC236}">
                <a16:creationId xmlns:a16="http://schemas.microsoft.com/office/drawing/2014/main" id="{90085D54-65F0-9D4A-B043-2230E14A7345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5EF322-1738-7E45-A3D5-A19349DCD420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Gráfico de barras univariante</a:t>
            </a:r>
          </a:p>
        </p:txBody>
      </p:sp>
    </p:spTree>
    <p:extLst>
      <p:ext uri="{BB962C8B-B14F-4D97-AF65-F5344CB8AC3E}">
        <p14:creationId xmlns:p14="http://schemas.microsoft.com/office/powerpoint/2010/main" val="303605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1503C7A7-D935-4D44-9A40-FBA4B4780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108406"/>
              </p:ext>
            </p:extLst>
          </p:nvPr>
        </p:nvGraphicFramePr>
        <p:xfrm>
          <a:off x="1585683" y="1325733"/>
          <a:ext cx="8200574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93">
                  <a:extLst>
                    <a:ext uri="{9D8B030D-6E8A-4147-A177-3AD203B41FA5}">
                      <a16:colId xmlns:a16="http://schemas.microsoft.com/office/drawing/2014/main" val="418154109"/>
                    </a:ext>
                  </a:extLst>
                </a:gridCol>
                <a:gridCol w="1639073">
                  <a:extLst>
                    <a:ext uri="{9D8B030D-6E8A-4147-A177-3AD203B41FA5}">
                      <a16:colId xmlns:a16="http://schemas.microsoft.com/office/drawing/2014/main" val="171218670"/>
                    </a:ext>
                  </a:extLst>
                </a:gridCol>
                <a:gridCol w="1842008">
                  <a:extLst>
                    <a:ext uri="{9D8B030D-6E8A-4147-A177-3AD203B41FA5}">
                      <a16:colId xmlns:a16="http://schemas.microsoft.com/office/drawing/2014/main" val="1556897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¿Ha </a:t>
                      </a:r>
                      <a:r>
                        <a:rPr lang="en-GB" dirty="0" err="1"/>
                        <a:t>alcanzado</a:t>
                      </a:r>
                      <a:r>
                        <a:rPr lang="en-GB" dirty="0"/>
                        <a:t> el </a:t>
                      </a:r>
                      <a:r>
                        <a:rPr lang="en-GB" dirty="0" err="1"/>
                        <a:t>nivel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educación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más</a:t>
                      </a:r>
                      <a:r>
                        <a:rPr lang="en-GB" dirty="0"/>
                        <a:t> alto?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Mujer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Hombre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071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Menos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grado</a:t>
                      </a:r>
                      <a:r>
                        <a:rPr lang="en-GB" dirty="0"/>
                        <a:t> 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644 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68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Grado de HS o 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552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2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Alguna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universidad</a:t>
                      </a:r>
                      <a:r>
                        <a:rPr lang="en-GB" dirty="0"/>
                        <a:t> o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894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34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Título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universitario</a:t>
                      </a:r>
                      <a:r>
                        <a:rPr lang="en-GB" dirty="0"/>
                        <a:t> o superior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724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0095"/>
                  </a:ext>
                </a:extLst>
              </a:tr>
            </a:tbl>
          </a:graphicData>
        </a:graphic>
      </p:graphicFrame>
      <p:cxnSp>
        <p:nvCxnSpPr>
          <p:cNvPr id="4" name="4 Conector recto">
            <a:extLst>
              <a:ext uri="{FF2B5EF4-FFF2-40B4-BE49-F238E27FC236}">
                <a16:creationId xmlns:a16="http://schemas.microsoft.com/office/drawing/2014/main" id="{06728F9F-A2FA-834F-8A22-412797C86C41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2CD010-7B0D-824B-B768-6B5162CFDB0B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Tabla bidireccional de educación y género</a:t>
            </a:r>
          </a:p>
        </p:txBody>
      </p:sp>
    </p:spTree>
    <p:extLst>
      <p:ext uri="{BB962C8B-B14F-4D97-AF65-F5344CB8AC3E}">
        <p14:creationId xmlns:p14="http://schemas.microsoft.com/office/powerpoint/2010/main" val="33865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1503C7A7-D935-4D44-9A40-FBA4B4780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705969"/>
              </p:ext>
            </p:extLst>
          </p:nvPr>
        </p:nvGraphicFramePr>
        <p:xfrm>
          <a:off x="170540" y="849767"/>
          <a:ext cx="7623631" cy="2579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517">
                  <a:extLst>
                    <a:ext uri="{9D8B030D-6E8A-4147-A177-3AD203B41FA5}">
                      <a16:colId xmlns:a16="http://schemas.microsoft.com/office/drawing/2014/main" val="418154109"/>
                    </a:ext>
                  </a:extLst>
                </a:gridCol>
                <a:gridCol w="1324699">
                  <a:extLst>
                    <a:ext uri="{9D8B030D-6E8A-4147-A177-3AD203B41FA5}">
                      <a16:colId xmlns:a16="http://schemas.microsoft.com/office/drawing/2014/main" val="171218670"/>
                    </a:ext>
                  </a:extLst>
                </a:gridCol>
                <a:gridCol w="1712415">
                  <a:extLst>
                    <a:ext uri="{9D8B030D-6E8A-4147-A177-3AD203B41FA5}">
                      <a16:colId xmlns:a16="http://schemas.microsoft.com/office/drawing/2014/main" val="1556897666"/>
                    </a:ext>
                  </a:extLst>
                </a:gridCol>
              </a:tblGrid>
              <a:tr h="5158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¿Ha </a:t>
                      </a:r>
                      <a:r>
                        <a:rPr lang="en-GB" dirty="0" err="1"/>
                        <a:t>alcanzado</a:t>
                      </a:r>
                      <a:r>
                        <a:rPr lang="en-GB" dirty="0"/>
                        <a:t> el </a:t>
                      </a:r>
                      <a:r>
                        <a:rPr lang="en-GB" dirty="0" err="1"/>
                        <a:t>nivel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educación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más</a:t>
                      </a:r>
                      <a:r>
                        <a:rPr lang="en-GB" dirty="0"/>
                        <a:t> alto?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Mujer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Hombre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071148"/>
                  </a:ext>
                </a:extLst>
              </a:tr>
              <a:tr h="5158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Menos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grado</a:t>
                      </a:r>
                      <a:r>
                        <a:rPr lang="en-GB" dirty="0"/>
                        <a:t> 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644 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689752"/>
                  </a:ext>
                </a:extLst>
              </a:tr>
              <a:tr h="5158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Grado de HS o 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552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27160"/>
                  </a:ext>
                </a:extLst>
              </a:tr>
              <a:tr h="5158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Alguna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universidad</a:t>
                      </a:r>
                      <a:r>
                        <a:rPr lang="en-GB" dirty="0"/>
                        <a:t> o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894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340576"/>
                  </a:ext>
                </a:extLst>
              </a:tr>
              <a:tr h="5158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Título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universitario</a:t>
                      </a:r>
                      <a:r>
                        <a:rPr lang="en-GB" dirty="0"/>
                        <a:t> o superior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724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0095"/>
                  </a:ext>
                </a:extLst>
              </a:tr>
            </a:tbl>
          </a:graphicData>
        </a:graphic>
      </p:graphicFrame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753DDC6-E92C-D846-A99D-42DB239B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76" y="3429000"/>
            <a:ext cx="6276584" cy="3364866"/>
          </a:xfrm>
          <a:prstGeom prst="rect">
            <a:avLst/>
          </a:prstGeom>
        </p:spPr>
      </p:pic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DC22A1D1-1380-4149-9407-EFF6454E28AD}"/>
              </a:ext>
            </a:extLst>
          </p:cNvPr>
          <p:cNvCxnSpPr>
            <a:cxnSpLocks/>
          </p:cNvCxnSpPr>
          <p:nvPr/>
        </p:nvCxnSpPr>
        <p:spPr>
          <a:xfrm>
            <a:off x="471897" y="638398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E2B37-5B85-6140-A579-605C52169FA0}"/>
              </a:ext>
            </a:extLst>
          </p:cNvPr>
          <p:cNvSpPr txBox="1"/>
          <p:nvPr/>
        </p:nvSpPr>
        <p:spPr>
          <a:xfrm>
            <a:off x="471897" y="188930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Distribuciones condicionales del nivel educativo</a:t>
            </a:r>
          </a:p>
        </p:txBody>
      </p:sp>
    </p:spTree>
    <p:extLst>
      <p:ext uri="{BB962C8B-B14F-4D97-AF65-F5344CB8AC3E}">
        <p14:creationId xmlns:p14="http://schemas.microsoft.com/office/powerpoint/2010/main" val="676108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AEBC8C-8023-0646-AAAF-BD351A96EE01}"/>
              </a:ext>
            </a:extLst>
          </p:cNvPr>
          <p:cNvSpPr txBox="1"/>
          <p:nvPr/>
        </p:nvSpPr>
        <p:spPr>
          <a:xfrm>
            <a:off x="1132114" y="4027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>
              <a:latin typeface="Avenir Next" panose="020B0503020202020204" pitchFamily="34" charset="0"/>
            </a:endParaRP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1503C7A7-D935-4D44-9A40-FBA4B4780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562909"/>
              </p:ext>
            </p:extLst>
          </p:nvPr>
        </p:nvGraphicFramePr>
        <p:xfrm>
          <a:off x="783771" y="1325733"/>
          <a:ext cx="9078686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3429">
                  <a:extLst>
                    <a:ext uri="{9D8B030D-6E8A-4147-A177-3AD203B41FA5}">
                      <a16:colId xmlns:a16="http://schemas.microsoft.com/office/drawing/2014/main" val="418154109"/>
                    </a:ext>
                  </a:extLst>
                </a:gridCol>
                <a:gridCol w="1328589">
                  <a:extLst>
                    <a:ext uri="{9D8B030D-6E8A-4147-A177-3AD203B41FA5}">
                      <a16:colId xmlns:a16="http://schemas.microsoft.com/office/drawing/2014/main" val="171218670"/>
                    </a:ext>
                  </a:extLst>
                </a:gridCol>
                <a:gridCol w="1147307">
                  <a:extLst>
                    <a:ext uri="{9D8B030D-6E8A-4147-A177-3AD203B41FA5}">
                      <a16:colId xmlns:a16="http://schemas.microsoft.com/office/drawing/2014/main" val="1556897666"/>
                    </a:ext>
                  </a:extLst>
                </a:gridCol>
                <a:gridCol w="1249361">
                  <a:extLst>
                    <a:ext uri="{9D8B030D-6E8A-4147-A177-3AD203B41FA5}">
                      <a16:colId xmlns:a16="http://schemas.microsoft.com/office/drawing/2014/main" val="4247124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¿Ha </a:t>
                      </a:r>
                      <a:r>
                        <a:rPr lang="en-GB" dirty="0" err="1"/>
                        <a:t>alcanzado</a:t>
                      </a:r>
                      <a:r>
                        <a:rPr lang="en-GB" dirty="0"/>
                        <a:t> el </a:t>
                      </a:r>
                      <a:r>
                        <a:rPr lang="en-GB" dirty="0" err="1"/>
                        <a:t>nivel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educación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más</a:t>
                      </a:r>
                      <a:r>
                        <a:rPr lang="en-GB" dirty="0"/>
                        <a:t> alto?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Mujer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Hombre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071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Menos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grado</a:t>
                      </a:r>
                      <a:r>
                        <a:rPr lang="en-GB" dirty="0"/>
                        <a:t> 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644 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1331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68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Grado de HS o 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552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1166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2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Alguna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universidad</a:t>
                      </a:r>
                      <a:r>
                        <a:rPr lang="en-GB" dirty="0"/>
                        <a:t> o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894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1656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34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i="0" dirty="0" err="1">
                          <a:latin typeface="Avenir Next" panose="020B0503020202020204" pitchFamily="34" charset="0"/>
                        </a:rPr>
                        <a:t>Título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universitario</a:t>
                      </a:r>
                      <a:r>
                        <a:rPr lang="en-GB" dirty="0"/>
                        <a:t> o superior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GB" b="0" i="0" dirty="0">
                          <a:latin typeface="Avenir Next" panose="020B0503020202020204" pitchFamily="34" charset="0"/>
                        </a:rPr>
                        <a:t>724</a:t>
                      </a:r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1396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0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2814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2735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X" b="0" i="0" dirty="0">
                          <a:latin typeface="Avenir Next" panose="020B0503020202020204" pitchFamily="34" charset="0"/>
                        </a:rPr>
                        <a:t>5549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50078"/>
                  </a:ext>
                </a:extLst>
              </a:tr>
            </a:tbl>
          </a:graphicData>
        </a:graphic>
      </p:graphicFrame>
      <p:cxnSp>
        <p:nvCxnSpPr>
          <p:cNvPr id="4" name="4 Conector recto">
            <a:extLst>
              <a:ext uri="{FF2B5EF4-FFF2-40B4-BE49-F238E27FC236}">
                <a16:creationId xmlns:a16="http://schemas.microsoft.com/office/drawing/2014/main" id="{6DFF7995-CC8A-A74A-878E-43C7F7CAA004}"/>
              </a:ext>
            </a:extLst>
          </p:cNvPr>
          <p:cNvCxnSpPr>
            <a:cxnSpLocks/>
          </p:cNvCxnSpPr>
          <p:nvPr/>
        </p:nvCxnSpPr>
        <p:spPr>
          <a:xfrm>
            <a:off x="467544" y="1052736"/>
            <a:ext cx="11248206" cy="0"/>
          </a:xfrm>
          <a:prstGeom prst="line">
            <a:avLst/>
          </a:prstGeom>
          <a:ln w="38100">
            <a:solidFill>
              <a:srgbClr val="002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82B596-4A95-744A-B417-2E52A3BB4976}"/>
              </a:ext>
            </a:extLst>
          </p:cNvPr>
          <p:cNvSpPr txBox="1"/>
          <p:nvPr/>
        </p:nvSpPr>
        <p:spPr>
          <a:xfrm>
            <a:off x="467544" y="603268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8A8"/>
                </a:solidFill>
                <a:latin typeface="Avenir Next" panose="020B0503020202020204" pitchFamily="34" charset="0"/>
              </a:rPr>
              <a:t>Distribuciones condicionales del nivel educativo</a:t>
            </a:r>
          </a:p>
        </p:txBody>
      </p:sp>
    </p:spTree>
    <p:extLst>
      <p:ext uri="{BB962C8B-B14F-4D97-AF65-F5344CB8AC3E}">
        <p14:creationId xmlns:p14="http://schemas.microsoft.com/office/powerpoint/2010/main" val="4191623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828</Words>
  <Application>Microsoft Macintosh PowerPoint</Application>
  <PresentationFormat>Widescreen</PresentationFormat>
  <Paragraphs>210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Avenir Next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JOBISH VALLIKAVUNGAL DEVASSIA</dc:creator>
  <cp:lastModifiedBy>JOBISH VALLIKAVUNGAL DEVASSIA</cp:lastModifiedBy>
  <cp:revision>13</cp:revision>
  <dcterms:created xsi:type="dcterms:W3CDTF">2021-07-27T15:43:36Z</dcterms:created>
  <dcterms:modified xsi:type="dcterms:W3CDTF">2021-08-29T19:12:46Z</dcterms:modified>
</cp:coreProperties>
</file>